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0" r:id="rId4"/>
    <p:sldMasterId id="2147483702" r:id="rId5"/>
    <p:sldMasterId id="2147483714" r:id="rId6"/>
    <p:sldMasterId id="2147483726" r:id="rId7"/>
    <p:sldMasterId id="2147483738" r:id="rId8"/>
    <p:sldMasterId id="2147483750" r:id="rId9"/>
    <p:sldMasterId id="2147483762" r:id="rId10"/>
    <p:sldMasterId id="2147483774" r:id="rId11"/>
    <p:sldMasterId id="2147483786" r:id="rId12"/>
    <p:sldMasterId id="2147483798" r:id="rId13"/>
  </p:sldMasterIdLst>
  <p:sldIdLst>
    <p:sldId id="257" r:id="rId14"/>
    <p:sldId id="272" r:id="rId15"/>
    <p:sldId id="270" r:id="rId16"/>
    <p:sldId id="271" r:id="rId17"/>
    <p:sldId id="283" r:id="rId18"/>
    <p:sldId id="275" r:id="rId19"/>
    <p:sldId id="284" r:id="rId20"/>
    <p:sldId id="285" r:id="rId21"/>
    <p:sldId id="286" r:id="rId22"/>
    <p:sldId id="287" r:id="rId23"/>
    <p:sldId id="289" r:id="rId24"/>
    <p:sldId id="294" r:id="rId25"/>
    <p:sldId id="293" r:id="rId26"/>
    <p:sldId id="296" r:id="rId27"/>
    <p:sldId id="292" r:id="rId28"/>
    <p:sldId id="295" r:id="rId29"/>
    <p:sldId id="291" r:id="rId30"/>
    <p:sldId id="297" r:id="rId31"/>
    <p:sldId id="290" r:id="rId32"/>
    <p:sldId id="299" r:id="rId33"/>
    <p:sldId id="300" r:id="rId34"/>
    <p:sldId id="310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1" r:id="rId44"/>
    <p:sldId id="288" r:id="rId45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B6BC2-B0B5-BCE0-6849-C0A6BFEEC38A}" v="1669" dt="2024-11-13T02:00:42.597"/>
    <p1510:client id="{93C47B19-8C4E-3027-65CD-E13AFED6DDD0}" v="182" dt="2024-11-13T00:42:51.782"/>
    <p1510:client id="{C16CDD4C-D2F6-59B6-8403-5DACB69167B0}" v="23" dt="2024-11-13T00:46:24.5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19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6402" y="547496"/>
            <a:ext cx="27111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7D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352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95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323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791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6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419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675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280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863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945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969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73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292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041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857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710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9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523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86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2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657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59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84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980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3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31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53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4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01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663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5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263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532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39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754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68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151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40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367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2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1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1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7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0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1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E8D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7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93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71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3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06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9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9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78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E8D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7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90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74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27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49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79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11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9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E8D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36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35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96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44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66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20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25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93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00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7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32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38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55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11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4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14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8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18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739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0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2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70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9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33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63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7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9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22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88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20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47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6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38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293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970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64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393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27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7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7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06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51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217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45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321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35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52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035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47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513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94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405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634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941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90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70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54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248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706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0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08774"/>
            <a:ext cx="9143999" cy="6492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20384" y="6342888"/>
            <a:ext cx="2560319" cy="4227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0790" y="269570"/>
            <a:ext cx="512241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E8D3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000" y="1624660"/>
            <a:ext cx="8073999" cy="314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1817" y="6522143"/>
            <a:ext cx="22288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8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0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4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9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5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10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openedition.org/confins/584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1015916"/>
            <a:ext cx="4533900" cy="42601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100"/>
              </a:spcBef>
            </a:pPr>
            <a:r>
              <a:rPr lang="pt-BR" dirty="0">
                <a:latin typeface="Arial"/>
                <a:cs typeface="Arial"/>
              </a:rPr>
              <a:t>Planejamento e desenvolvimento territorial, governança, escalas de poder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2000" dirty="0"/>
              <a:t>André Iser Siqueira</a:t>
            </a:r>
            <a:br>
              <a:rPr lang="pt-BR" sz="2000" dirty="0"/>
            </a:br>
            <a:r>
              <a:rPr lang="pt-BR" sz="2000" dirty="0"/>
              <a:t>Marco Assumpção</a:t>
            </a:r>
            <a:br>
              <a:rPr lang="pt-BR" sz="2000" dirty="0"/>
            </a:br>
            <a:r>
              <a:rPr lang="pt-BR" sz="2000" dirty="0"/>
              <a:t>Vinicius </a:t>
            </a:r>
            <a:r>
              <a:rPr lang="pt-BR" sz="2000" dirty="0" err="1"/>
              <a:t>Seolin</a:t>
            </a:r>
            <a:endParaRPr sz="3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76400" y="3264154"/>
            <a:ext cx="5791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pt-BR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 descr="Programa de Pós-Graduação em Políticas Públicas - Ppgpp ...">
            <a:extLst>
              <a:ext uri="{FF2B5EF4-FFF2-40B4-BE49-F238E27FC236}">
                <a16:creationId xmlns:a16="http://schemas.microsoft.com/office/drawing/2014/main" xmlns="" id="{3BB1041D-60E3-4E2C-BCFB-E1E55C8269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6" y="432816"/>
            <a:ext cx="1295400" cy="93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F85B3E47-6BD0-40B0-8480-63AA6B6B97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3888" y="432816"/>
            <a:ext cx="1670303" cy="794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82D272E-AB33-4821-BAF7-6F40ACD5B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8534400" cy="54829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Desenvolvimento territorial construção dos atores sociais;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Depende como a sociedade organiza a produção social - como  participa da criação dos espaços necessários de negociação entre os diferentes atores sociais em prol de um objetivo comum - desenvolvimento econômico territorialmente equilibrado, socialmente justo e ambientalmente sustentável;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Caráter estratégico adotado em relação às expectativas do estilo de desenvolvimento almejado - integrado, participativo, sustentável;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Baseados e alimentados pelos processos vigentes - compromissos e as políticas públicas - adotadas para estimular este desenvolvimento. 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7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99668EC-6BE1-F921-A13D-AB8345B87292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885CB05-1570-0749-12EF-051A299E8600}"/>
              </a:ext>
            </a:extLst>
          </p:cNvPr>
          <p:cNvSpPr txBox="1"/>
          <p:nvPr/>
        </p:nvSpPr>
        <p:spPr>
          <a:xfrm>
            <a:off x="0" y="1178061"/>
            <a:ext cx="9138390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  <a:latin typeface="Arial"/>
                <a:cs typeface="Arial"/>
              </a:rPr>
              <a:t>O Papel do COREDE - Conselho Regional de Desenvolvimento da Fronteira Oeste</a:t>
            </a:r>
          </a:p>
          <a:p>
            <a:pPr algn="ctr"/>
            <a:endParaRPr lang="pt-BR" sz="3200" dirty="0">
              <a:solidFill>
                <a:srgbClr val="00B050"/>
              </a:solidFill>
              <a:latin typeface="Arial"/>
              <a:cs typeface="Arial"/>
            </a:endParaRPr>
          </a:p>
          <a:p>
            <a:pPr algn="ctr"/>
            <a:r>
              <a:rPr lang="pt-BR" sz="2000" dirty="0">
                <a:latin typeface="Arial"/>
                <a:cs typeface="Arial"/>
              </a:rPr>
              <a:t>O Planejamento Estratégico do  COREDE FO conforme as regras acordadas no Convênio n° 1636/2015 entre o Governo do Estado e o Fórum dos COREDE.</a:t>
            </a:r>
            <a:endParaRPr lang="pt-BR" sz="2000" dirty="0">
              <a:latin typeface="Calibri"/>
              <a:cs typeface="Calibri"/>
            </a:endParaRPr>
          </a:p>
          <a:p>
            <a:pPr algn="ctr"/>
            <a:endParaRPr lang="pt-BR" sz="2000" dirty="0">
              <a:latin typeface="Arial"/>
              <a:cs typeface="Arial"/>
            </a:endParaRPr>
          </a:p>
          <a:p>
            <a:pPr algn="ctr"/>
            <a:endParaRPr lang="pt-BR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pt-BR" sz="2000" dirty="0">
                <a:solidFill>
                  <a:srgbClr val="000000"/>
                </a:solidFill>
                <a:latin typeface="Arial"/>
                <a:cs typeface="Arial"/>
              </a:rPr>
              <a:t>Os desafios relacionados a aplicabilidade e ao desenvolvimento do acordo.</a:t>
            </a:r>
            <a:endParaRPr lang="pt-BR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pt-BR" sz="2000">
              <a:cs typeface="Calibri"/>
            </a:endParaRPr>
          </a:p>
          <a:p>
            <a:pPr algn="ctr"/>
            <a:endParaRPr lang="pt-BR" sz="2000" dirty="0">
              <a:solidFill>
                <a:srgbClr val="000000"/>
              </a:solidFill>
              <a:cs typeface="Calibri"/>
            </a:endParaRPr>
          </a:p>
          <a:p>
            <a:endParaRPr lang="pt-BR" sz="4400" dirty="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44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D0140C-FCF3-B579-BAA7-7BD4B1AE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57" y="802998"/>
            <a:ext cx="8768798" cy="369332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400" dirty="0">
                <a:latin typeface="Arial"/>
                <a:cs typeface="Arial"/>
              </a:rPr>
              <a:t>PROCESSO DE PLANEJAMENTO ESTRATÉGICO</a:t>
            </a:r>
            <a:endParaRPr lang="pt-BR" sz="24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C76BAB4-0088-A4D6-2FCF-78642457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000" y="1718685"/>
            <a:ext cx="8073999" cy="3077766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000" dirty="0">
                <a:latin typeface="Arial"/>
                <a:cs typeface="Arial"/>
              </a:rPr>
              <a:t>O Plano Estratégico do COREDE é um documento que contemporiza; diagnóstico, prognóstico e ações a serem implementadas, considerando aspectos econômicos, sociais, ambientais, políticos, éticos, culturais, territoriais, entre outros.</a:t>
            </a:r>
          </a:p>
          <a:p>
            <a:pPr algn="ctr"/>
            <a:endParaRPr lang="pt-BR" sz="2000" dirty="0">
              <a:latin typeface="Arial"/>
              <a:cs typeface="Arial"/>
            </a:endParaRPr>
          </a:p>
          <a:p>
            <a:pPr algn="ctr"/>
            <a:endParaRPr lang="pt-BR" sz="2000" dirty="0">
              <a:latin typeface="Arial"/>
              <a:cs typeface="Arial"/>
            </a:endParaRPr>
          </a:p>
          <a:p>
            <a:pPr algn="ctr"/>
            <a:r>
              <a:rPr lang="pt-BR" sz="2000" dirty="0">
                <a:latin typeface="Arial"/>
                <a:cs typeface="Arial"/>
              </a:rPr>
              <a:t>Visa à identificação de aspectos internos positivos (fortalezas) e aspectos internos negativos (fraquezas) também, aspectos externos positivos (oportunidades) e aspectos externos negativos (ameaças)</a:t>
            </a:r>
          </a:p>
          <a:p>
            <a:pPr algn="ctr"/>
            <a:endParaRPr lang="pt-B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06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1FDAA8-2795-7919-65A2-7FB97C17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45" y="101275"/>
            <a:ext cx="6889508" cy="800219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400" dirty="0">
                <a:latin typeface="Arial"/>
                <a:cs typeface="Arial"/>
              </a:rPr>
              <a:t>Os objetivos específicos do plano:</a:t>
            </a:r>
            <a:endParaRPr lang="pt-BR" sz="2400" dirty="0"/>
          </a:p>
          <a:p>
            <a:endParaRPr lang="pt-BR" sz="28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91B7671-164F-62AD-7076-23377BEB0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314" y="741115"/>
            <a:ext cx="8859371" cy="4616648"/>
          </a:xfr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pt-BR" sz="2000" dirty="0">
                <a:latin typeface="Arial"/>
                <a:cs typeface="Arial"/>
              </a:rPr>
              <a:t>Definir uma visão de futuro e ações estratégicas que apontem para o desenvolvimento e para a sustentabilidade regional.</a:t>
            </a:r>
            <a:endParaRPr lang="pt-BR" sz="2000" dirty="0"/>
          </a:p>
          <a:p>
            <a:pPr algn="just"/>
            <a:endParaRPr lang="pt-BR" sz="2000" dirty="0">
              <a:latin typeface="Arial"/>
              <a:cs typeface="Arial"/>
            </a:endParaRPr>
          </a:p>
          <a:p>
            <a:pPr algn="just"/>
            <a:r>
              <a:rPr lang="pt-BR" sz="2000" dirty="0">
                <a:latin typeface="Arial"/>
                <a:cs typeface="Arial"/>
              </a:rPr>
              <a:t>Buscar as estratégias de desenvolvimento do COREDE FO para determinação dos propósitos globais permanentes que servirão como base para realização do planejamento estratégico.</a:t>
            </a:r>
            <a:endParaRPr lang="pt-BR" sz="2000"/>
          </a:p>
          <a:p>
            <a:pPr algn="just"/>
            <a:endParaRPr lang="pt-BR" sz="2000" dirty="0">
              <a:latin typeface="Arial"/>
              <a:cs typeface="Arial"/>
            </a:endParaRPr>
          </a:p>
          <a:p>
            <a:pPr algn="just"/>
            <a:r>
              <a:rPr lang="pt-BR" sz="2000" dirty="0">
                <a:latin typeface="Arial"/>
                <a:cs typeface="Arial"/>
              </a:rPr>
              <a:t>Estimular e valorizar o desenvolvimento do capital social e da identidade regional, a partir da indicação de projetos estruturantes, de acordo com o perfil histórico da região, das potencialidades atuais, de novas oportunidades e de possibilidades de interação com outras regiões do estado.</a:t>
            </a:r>
            <a:endParaRPr lang="pt-BR" sz="2000"/>
          </a:p>
          <a:p>
            <a:pPr algn="just"/>
            <a:endParaRPr lang="pt-BR" sz="2000" dirty="0">
              <a:latin typeface="Arial"/>
              <a:cs typeface="Arial"/>
            </a:endParaRPr>
          </a:p>
          <a:p>
            <a:pPr algn="just"/>
            <a:r>
              <a:rPr lang="pt-BR" sz="2000" dirty="0">
                <a:latin typeface="Arial"/>
                <a:cs typeface="Arial"/>
              </a:rPr>
              <a:t>Elencar a visão estratégicas regional, composta por visão, valores e vocações.</a:t>
            </a:r>
            <a:endParaRPr lang="pt-BR" sz="2000"/>
          </a:p>
          <a:p>
            <a:r>
              <a:rPr lang="pt-BR" sz="2000" dirty="0">
                <a:latin typeface="Arial"/>
                <a:cs typeface="Arial"/>
              </a:rPr>
              <a:t>Propor modelo de gestão para efetivar o PED 2015-2030.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52625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xmlns="" id="{03159BC0-5D07-663B-286A-4671AB49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8" y="1147207"/>
            <a:ext cx="7018760" cy="502639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BF6769C2-BCA9-791F-252D-ED9C7605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90" y="269570"/>
            <a:ext cx="5122418" cy="738664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400" dirty="0"/>
              <a:t>As Cidades Pertencentes ao COREDE FO</a:t>
            </a:r>
          </a:p>
        </p:txBody>
      </p:sp>
    </p:spTree>
    <p:extLst>
      <p:ext uri="{BB962C8B-B14F-4D97-AF65-F5344CB8AC3E}">
        <p14:creationId xmlns:p14="http://schemas.microsoft.com/office/powerpoint/2010/main" val="28040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0EF7FA-C374-E6CA-1176-702835C5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90" y="269570"/>
            <a:ext cx="5122418" cy="861774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800" dirty="0"/>
              <a:t>A Grande Extensão Territorial da Fronteira Oeste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015DE21-F5C8-731F-1EF2-E8B82AF4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000" y="1470391"/>
            <a:ext cx="8073999" cy="4924425"/>
          </a:xfr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pt-BR" sz="2000" dirty="0">
                <a:latin typeface="Arial"/>
                <a:cs typeface="Arial"/>
              </a:rPr>
              <a:t>A Visível dificuldade do deslocamento no território de abrangência do COREDE FO.</a:t>
            </a:r>
          </a:p>
          <a:p>
            <a:pPr algn="ctr"/>
            <a:endParaRPr lang="pt-BR" sz="2000" dirty="0">
              <a:latin typeface="Arial"/>
              <a:cs typeface="Arial"/>
            </a:endParaRPr>
          </a:p>
          <a:p>
            <a:pPr algn="ctr"/>
            <a:r>
              <a:rPr lang="pt-BR" sz="2000" dirty="0">
                <a:latin typeface="Arial"/>
                <a:cs typeface="Arial"/>
              </a:rPr>
              <a:t>A escassez ou inoperância de recursos tecnológicos em comparação a outras regiões do Estado</a:t>
            </a:r>
            <a:endParaRPr lang="pt-BR" sz="2000" dirty="0"/>
          </a:p>
          <a:p>
            <a:pPr algn="ctr"/>
            <a:endParaRPr lang="pt-BR" sz="2000" dirty="0">
              <a:latin typeface="Arial"/>
              <a:cs typeface="Arial"/>
            </a:endParaRPr>
          </a:p>
          <a:p>
            <a:pPr algn="ctr"/>
            <a:r>
              <a:rPr lang="pt-BR" sz="2000" dirty="0">
                <a:latin typeface="Arial"/>
                <a:cs typeface="Arial"/>
              </a:rPr>
              <a:t>A Região Funcional 6, contém em si a totalidade de municípios com os piores índices de desenvolvimento do Estado no qual abrange os COREDE FO e COREDE CAMPANHA. </a:t>
            </a:r>
            <a:endParaRPr lang="pt-BR" sz="2000" dirty="0"/>
          </a:p>
          <a:p>
            <a:pPr algn="ctr"/>
            <a:endParaRPr lang="pt-BR" sz="2000" dirty="0">
              <a:latin typeface="Arial"/>
              <a:cs typeface="Arial"/>
            </a:endParaRPr>
          </a:p>
          <a:p>
            <a:pPr algn="ctr"/>
            <a:r>
              <a:rPr lang="pt-BR" sz="2000" dirty="0">
                <a:latin typeface="Arial"/>
                <a:cs typeface="Arial"/>
              </a:rPr>
              <a:t>Outro aspecto bastante visível são as manchas urbanas. A figura a seguir nos mostra a grande área territorial deste COREDE, o maior em extensão territorial, aproximadamente 17% da área do estado, com sua população concentrada nos centros urbanos.</a:t>
            </a:r>
            <a:endParaRPr lang="pt-BR" sz="2000" dirty="0"/>
          </a:p>
          <a:p>
            <a:pPr algn="ctr"/>
            <a:endParaRPr lang="pt-BR" sz="2000" dirty="0">
              <a:latin typeface="Arial"/>
              <a:cs typeface="Arial"/>
            </a:endParaRPr>
          </a:p>
          <a:p>
            <a:pPr algn="ctr"/>
            <a:endParaRPr lang="pt-B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48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09640A-A025-B526-516E-ED56EFF6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90" y="269570"/>
            <a:ext cx="5122418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pt-BR" sz="2400" dirty="0"/>
              <a:t>COREDE FO e COREDE CAMPANHA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BD7B3D1-9A59-C8DB-CA78-B9DB46261C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826500" y="6056313"/>
            <a:ext cx="317500" cy="492125"/>
          </a:xfrm>
        </p:spPr>
        <p:txBody>
          <a:bodyPr wrap="square" lIns="0" tIns="0" rIns="0" bIns="0" anchor="t">
            <a:spAutoFit/>
          </a:bodyPr>
          <a:lstStyle/>
          <a:p>
            <a:r>
              <a:rPr lang="pt-BR" dirty="0"/>
              <a:t>.</a:t>
            </a:r>
          </a:p>
        </p:txBody>
      </p:sp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xmlns="" id="{563EB036-4142-C148-D819-046100FB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75" y="922816"/>
            <a:ext cx="6634883" cy="51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7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E9E40D-41EB-D0A4-A523-B4177BD8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765" y="690306"/>
            <a:ext cx="5122418" cy="1292662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800" dirty="0">
                <a:latin typeface="Arial"/>
                <a:cs typeface="Arial"/>
              </a:rPr>
              <a:t>Os Aspectos Históricos na Formação Territorial da Fronteira Oeste</a:t>
            </a:r>
            <a:endParaRPr lang="pt-BR" sz="28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7AB696C-B73B-3E16-7AE4-E6BCDE2A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658" y="2746623"/>
            <a:ext cx="8452660" cy="1846659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000" dirty="0">
                <a:latin typeface="Arial"/>
                <a:cs typeface="Arial"/>
              </a:rPr>
              <a:t>Tem sido produzido ao longo dos anos sobre a gênese histórica do Rio Grande do Sul, principalmente no que tange a sua parte mais antiga, nos primórdios denominada região do Tape, onde se encontram as regiões das Missões, Fronteira Oeste e Campanha.</a:t>
            </a:r>
          </a:p>
          <a:p>
            <a:pPr algn="ctr"/>
            <a:endParaRPr lang="pt-BR" sz="2000" dirty="0">
              <a:latin typeface="Arial"/>
              <a:cs typeface="Arial"/>
            </a:endParaRPr>
          </a:p>
          <a:p>
            <a:pPr algn="ctr"/>
            <a:endParaRPr lang="pt-B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54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DFB1D7-A525-A78E-5B17-F7EF97E0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06" y="269570"/>
            <a:ext cx="5941926" cy="1444527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800" dirty="0"/>
              <a:t>As Grandes Distâncias Territoriais Entre as Cidades de Fronteira</a:t>
            </a:r>
            <a:r>
              <a:rPr lang="pt-BR" sz="2400" dirty="0"/>
              <a:t> Cidade</a:t>
            </a:r>
            <a:r>
              <a:rPr lang="pt-BR" dirty="0"/>
              <a:t>s</a:t>
            </a:r>
            <a:endParaRPr lang="pt-BR"/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xmlns="" id="{45DBEE7D-CFFD-75B7-98B7-CEB5D4569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59" y="1130481"/>
            <a:ext cx="7375583" cy="49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2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72FE40-48C6-0EAD-9E7B-DFFC5D45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90" y="507987"/>
            <a:ext cx="5122418" cy="861774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sz="2800" dirty="0"/>
              <a:t>A Distribuição de Sesmarias na Região de São Borja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653A1C6-075C-6288-7D43-4EAB0763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7463123" y="6187329"/>
            <a:ext cx="556847" cy="369332"/>
          </a:xfrm>
          <a:ln>
            <a:solidFill>
              <a:srgbClr val="4472C4"/>
            </a:solidFill>
          </a:ln>
        </p:spPr>
        <p:txBody>
          <a:bodyPr wrap="square" lIns="0" tIns="0" rIns="0" bIns="0" anchor="t">
            <a:spAutoFit/>
          </a:bodyPr>
          <a:lstStyle/>
          <a:p>
            <a:r>
              <a:rPr lang="pt-BR" sz="2400" dirty="0"/>
              <a:t>.</a:t>
            </a: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xmlns="" id="{AB1333FC-AEA4-0CE7-AF4E-DCAD6499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9" y="1372483"/>
            <a:ext cx="8176306" cy="481426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pLANO ESTRATÉGICO DE DESENVOLVIMENTO REGIONAL 2015-2025</a:t>
            </a:r>
          </a:p>
        </p:txBody>
      </p:sp>
    </p:spTree>
    <p:extLst>
      <p:ext uri="{BB962C8B-B14F-4D97-AF65-F5344CB8AC3E}">
        <p14:creationId xmlns:p14="http://schemas.microsoft.com/office/powerpoint/2010/main" val="326818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D1F3D9-5D8F-4E0F-BB30-2852B77C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90600"/>
            <a:ext cx="6324600" cy="553998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Introduzindo a temática</a:t>
            </a:r>
          </a:p>
        </p:txBody>
      </p:sp>
      <p:pic>
        <p:nvPicPr>
          <p:cNvPr id="4" name="Imagem 3" descr="Programa de Pós-Graduação em Políticas Públicas - Ppgpp ...">
            <a:extLst>
              <a:ext uri="{FF2B5EF4-FFF2-40B4-BE49-F238E27FC236}">
                <a16:creationId xmlns:a16="http://schemas.microsoft.com/office/drawing/2014/main" xmlns="" id="{8B20A3E7-5164-4EC8-B38E-E23EB99F90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" y="51817"/>
            <a:ext cx="1295400" cy="93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xmlns="" id="{8E03C0D7-9F9B-4368-97B4-6A494E20D5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4673" y="178263"/>
            <a:ext cx="1670303" cy="79475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632F666-7D5E-41AB-B232-8A00C1A62F28}"/>
              </a:ext>
            </a:extLst>
          </p:cNvPr>
          <p:cNvSpPr/>
          <p:nvPr/>
        </p:nvSpPr>
        <p:spPr>
          <a:xfrm>
            <a:off x="152400" y="1752600"/>
            <a:ext cx="8832576" cy="829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Última década século XX - reprodução e reconstrução dos territórios locais e regionais;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Desterritorialização –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reterritorialização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ransformações territoriais do espaço econômico;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elações humanas fora do mercado - nova organização sistemas produtivos nacionais e locais;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scalas dominação e governança dos territórios em reconstrução: o local, o regional, o nacional, o bloco regional multinações e o global.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6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9349" y="1336234"/>
            <a:ext cx="2310283" cy="3032591"/>
          </a:xfrm>
          <a:custGeom>
            <a:avLst/>
            <a:gdLst/>
            <a:ahLst/>
            <a:cxnLst/>
            <a:rect l="l" t="t" r="r" b="b"/>
            <a:pathLst>
              <a:path w="4620565" h="6065181">
                <a:moveTo>
                  <a:pt x="0" y="0"/>
                </a:moveTo>
                <a:lnTo>
                  <a:pt x="4620565" y="0"/>
                </a:lnTo>
                <a:lnTo>
                  <a:pt x="4620565" y="6065181"/>
                </a:lnTo>
                <a:lnTo>
                  <a:pt x="0" y="6065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8482" y="1865080"/>
            <a:ext cx="2585973" cy="3032591"/>
          </a:xfrm>
          <a:custGeom>
            <a:avLst/>
            <a:gdLst/>
            <a:ahLst/>
            <a:cxnLst/>
            <a:rect l="l" t="t" r="r" b="b"/>
            <a:pathLst>
              <a:path w="5171945" h="6065181">
                <a:moveTo>
                  <a:pt x="0" y="0"/>
                </a:moveTo>
                <a:lnTo>
                  <a:pt x="5171945" y="0"/>
                </a:lnTo>
                <a:lnTo>
                  <a:pt x="5171945" y="6065180"/>
                </a:lnTo>
                <a:lnTo>
                  <a:pt x="0" y="6065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31546" y="2982277"/>
            <a:ext cx="4939374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 spc="39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PLANO ESTRATÉGICO DE DESENVOLVIMENTO REGIONAL</a:t>
            </a:r>
          </a:p>
          <a:p>
            <a:pPr algn="ctr">
              <a:lnSpc>
                <a:spcPts val="3900"/>
              </a:lnSpc>
            </a:pPr>
            <a:r>
              <a:rPr lang="en-US" sz="3900" b="1" spc="39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2015-2025</a:t>
            </a:r>
          </a:p>
        </p:txBody>
      </p:sp>
      <p:sp>
        <p:nvSpPr>
          <p:cNvPr id="5" name="Freeform 5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433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0" y="1417152"/>
            <a:ext cx="3469959" cy="4069249"/>
          </a:xfrm>
          <a:custGeom>
            <a:avLst/>
            <a:gdLst/>
            <a:ahLst/>
            <a:cxnLst/>
            <a:rect l="l" t="t" r="r" b="b"/>
            <a:pathLst>
              <a:path w="6939918" h="8138497">
                <a:moveTo>
                  <a:pt x="0" y="0"/>
                </a:moveTo>
                <a:lnTo>
                  <a:pt x="6939918" y="0"/>
                </a:lnTo>
                <a:lnTo>
                  <a:pt x="6939918" y="8138497"/>
                </a:lnTo>
                <a:lnTo>
                  <a:pt x="0" y="8138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4350" y="1550393"/>
            <a:ext cx="370998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 dirty="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ANÁLISE SITUACIONAL E DE INDICADORES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350" y="2782602"/>
            <a:ext cx="370998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Elementos a serem considerados para o desenvolvimento regional - DUALIDADE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4350" y="3409950"/>
            <a:ext cx="370998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Monocultura extrativista;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Mão de obra especializada e pouco especializada;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Desigualdade;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Concentração de renda - Grandes extensões de terra;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Baixos indices educacionais;</a:t>
            </a:r>
          </a:p>
        </p:txBody>
      </p:sp>
    </p:spTree>
    <p:extLst>
      <p:ext uri="{BB962C8B-B14F-4D97-AF65-F5344CB8AC3E}">
        <p14:creationId xmlns:p14="http://schemas.microsoft.com/office/powerpoint/2010/main" val="3545300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0" y="1417152"/>
            <a:ext cx="3469959" cy="4069249"/>
          </a:xfrm>
          <a:custGeom>
            <a:avLst/>
            <a:gdLst/>
            <a:ahLst/>
            <a:cxnLst/>
            <a:rect l="l" t="t" r="r" b="b"/>
            <a:pathLst>
              <a:path w="6939918" h="8138497">
                <a:moveTo>
                  <a:pt x="0" y="0"/>
                </a:moveTo>
                <a:lnTo>
                  <a:pt x="6939918" y="0"/>
                </a:lnTo>
                <a:lnTo>
                  <a:pt x="6939918" y="8138497"/>
                </a:lnTo>
                <a:lnTo>
                  <a:pt x="0" y="8138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4350" y="1550393"/>
            <a:ext cx="370998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MONOCULTURA EXTRATIVISTA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350" y="2624158"/>
            <a:ext cx="3709988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Cultivo de Arroz;</a:t>
            </a:r>
          </a:p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Pecuária;</a:t>
            </a: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>
              <a:lnSpc>
                <a:spcPts val="1820"/>
              </a:lnSpc>
            </a:pPr>
            <a:r>
              <a:rPr lang="en-US" sz="13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Fragilidades ambientais - recursos hídricos;</a:t>
            </a:r>
          </a:p>
          <a:p>
            <a:pPr>
              <a:lnSpc>
                <a:spcPts val="1820"/>
              </a:lnSpc>
            </a:pPr>
            <a:endParaRPr lang="en-US" sz="13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>
              <a:lnSpc>
                <a:spcPts val="1820"/>
              </a:lnSpc>
            </a:pPr>
            <a:r>
              <a:rPr lang="en-US" sz="13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Alta produtividade</a:t>
            </a:r>
          </a:p>
        </p:txBody>
      </p:sp>
    </p:spTree>
    <p:extLst>
      <p:ext uri="{BB962C8B-B14F-4D97-AF65-F5344CB8AC3E}">
        <p14:creationId xmlns:p14="http://schemas.microsoft.com/office/powerpoint/2010/main" val="293795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0" y="1417152"/>
            <a:ext cx="3469959" cy="4069249"/>
          </a:xfrm>
          <a:custGeom>
            <a:avLst/>
            <a:gdLst/>
            <a:ahLst/>
            <a:cxnLst/>
            <a:rect l="l" t="t" r="r" b="b"/>
            <a:pathLst>
              <a:path w="6939918" h="8138497">
                <a:moveTo>
                  <a:pt x="0" y="0"/>
                </a:moveTo>
                <a:lnTo>
                  <a:pt x="6939918" y="0"/>
                </a:lnTo>
                <a:lnTo>
                  <a:pt x="6939918" y="8138497"/>
                </a:lnTo>
                <a:lnTo>
                  <a:pt x="0" y="8138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4350" y="1550393"/>
            <a:ext cx="370998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FAIXA DE FRONTEIRA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350" y="2624158"/>
            <a:ext cx="3709988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Lei da década de 60;</a:t>
            </a: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Limitações em investimentos;</a:t>
            </a: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Questões de segurança nacional ultrapassadas;</a:t>
            </a: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1162348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1607543"/>
            <a:ext cx="370998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MATRIZ ENERGÉTICA</a:t>
            </a:r>
          </a:p>
        </p:txBody>
      </p:sp>
      <p:sp>
        <p:nvSpPr>
          <p:cNvPr id="3" name="Freeform 3"/>
          <p:cNvSpPr/>
          <p:nvPr/>
        </p:nvSpPr>
        <p:spPr>
          <a:xfrm>
            <a:off x="4822669" y="1487208"/>
            <a:ext cx="3537594" cy="3883586"/>
          </a:xfrm>
          <a:custGeom>
            <a:avLst/>
            <a:gdLst/>
            <a:ahLst/>
            <a:cxnLst/>
            <a:rect l="l" t="t" r="r" b="b"/>
            <a:pathLst>
              <a:path w="7075187" h="7767171">
                <a:moveTo>
                  <a:pt x="0" y="0"/>
                </a:moveTo>
                <a:lnTo>
                  <a:pt x="7075187" y="0"/>
                </a:lnTo>
                <a:lnTo>
                  <a:pt x="7075187" y="7767170"/>
                </a:lnTo>
                <a:lnTo>
                  <a:pt x="0" y="7767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4350" y="2654648"/>
            <a:ext cx="370998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Potencial de diversificação da matriz energética como alternativa econômica para a região;</a:t>
            </a: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Energia Eólica</a:t>
            </a: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5" name="Freeform 5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4398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12634" y="1413725"/>
            <a:ext cx="3187799" cy="4030550"/>
          </a:xfrm>
          <a:custGeom>
            <a:avLst/>
            <a:gdLst/>
            <a:ahLst/>
            <a:cxnLst/>
            <a:rect l="l" t="t" r="r" b="b"/>
            <a:pathLst>
              <a:path w="6375597" h="8061100">
                <a:moveTo>
                  <a:pt x="0" y="0"/>
                </a:moveTo>
                <a:lnTo>
                  <a:pt x="6375597" y="0"/>
                </a:lnTo>
                <a:lnTo>
                  <a:pt x="6375597" y="8061100"/>
                </a:lnTo>
                <a:lnTo>
                  <a:pt x="0" y="8061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5496" y="1752476"/>
            <a:ext cx="415796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EDUCAÇÃO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4350" y="2901315"/>
            <a:ext cx="3709988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Alta taxa de analfabetismo;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Baixa taxa de matrícula pré-escolar;</a:t>
            </a:r>
          </a:p>
          <a:p>
            <a:pPr>
              <a:lnSpc>
                <a:spcPts val="1680"/>
              </a:lnSpc>
            </a:pPr>
            <a:endParaRPr lang="en-US" sz="1200">
              <a:solidFill>
                <a:srgbClr val="4D2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Instituto Federal Farroupilha;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Universidade Federal do Pampa - Avanço em ensino, pesquisa e extensão, qualificação;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Polo atrativo;</a:t>
            </a:r>
          </a:p>
        </p:txBody>
      </p:sp>
      <p:sp>
        <p:nvSpPr>
          <p:cNvPr id="5" name="Freeform 5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3836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12634" y="1413725"/>
            <a:ext cx="3187799" cy="4030550"/>
          </a:xfrm>
          <a:custGeom>
            <a:avLst/>
            <a:gdLst/>
            <a:ahLst/>
            <a:cxnLst/>
            <a:rect l="l" t="t" r="r" b="b"/>
            <a:pathLst>
              <a:path w="6375597" h="8061100">
                <a:moveTo>
                  <a:pt x="0" y="0"/>
                </a:moveTo>
                <a:lnTo>
                  <a:pt x="6375597" y="0"/>
                </a:lnTo>
                <a:lnTo>
                  <a:pt x="6375597" y="8061100"/>
                </a:lnTo>
                <a:lnTo>
                  <a:pt x="0" y="8061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5496" y="1669415"/>
            <a:ext cx="415796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SAÚDE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4350" y="2502723"/>
            <a:ext cx="370998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Indicadores de saúde abaixo das médias estaduais;</a:t>
            </a:r>
          </a:p>
          <a:p>
            <a:pPr>
              <a:lnSpc>
                <a:spcPts val="1680"/>
              </a:lnSpc>
            </a:pPr>
            <a:endParaRPr lang="en-US" sz="1200">
              <a:solidFill>
                <a:srgbClr val="4D2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Unipampa - cursos na área da saúde;</a:t>
            </a:r>
          </a:p>
          <a:p>
            <a:pPr>
              <a:lnSpc>
                <a:spcPts val="1680"/>
              </a:lnSpc>
            </a:pPr>
            <a:endParaRPr lang="en-US" sz="1200">
              <a:solidFill>
                <a:srgbClr val="4D2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Possibilidade de criação de Hospital Universitário;</a:t>
            </a:r>
          </a:p>
        </p:txBody>
      </p:sp>
      <p:sp>
        <p:nvSpPr>
          <p:cNvPr id="5" name="Freeform 5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983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84147" y="1619866"/>
            <a:ext cx="3664913" cy="3618269"/>
          </a:xfrm>
          <a:custGeom>
            <a:avLst/>
            <a:gdLst/>
            <a:ahLst/>
            <a:cxnLst/>
            <a:rect l="l" t="t" r="r" b="b"/>
            <a:pathLst>
              <a:path w="7329826" h="7236537">
                <a:moveTo>
                  <a:pt x="0" y="0"/>
                </a:moveTo>
                <a:lnTo>
                  <a:pt x="7329825" y="0"/>
                </a:lnTo>
                <a:lnTo>
                  <a:pt x="7329825" y="7236536"/>
                </a:lnTo>
                <a:lnTo>
                  <a:pt x="0" y="7236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4350" y="1607543"/>
            <a:ext cx="390762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DESENVOLVIMENTO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4350" y="2364780"/>
            <a:ext cx="3709988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Esvaziamento populacional;</a:t>
            </a: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4B6E2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Taxas de crescimento pequenas ou negativas - influência nas politicas públicas influenciadas pelo número de habitantes.</a:t>
            </a: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>
              <a:lnSpc>
                <a:spcPts val="1960"/>
              </a:lnSpc>
            </a:pPr>
            <a:endParaRPr lang="en-US" sz="1400" b="1">
              <a:solidFill>
                <a:srgbClr val="4B6E29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5" name="Freeform 5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7067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61438" y="1845627"/>
            <a:ext cx="3679819" cy="3619604"/>
          </a:xfrm>
          <a:custGeom>
            <a:avLst/>
            <a:gdLst/>
            <a:ahLst/>
            <a:cxnLst/>
            <a:rect l="l" t="t" r="r" b="b"/>
            <a:pathLst>
              <a:path w="7359638" h="7239207">
                <a:moveTo>
                  <a:pt x="0" y="0"/>
                </a:moveTo>
                <a:lnTo>
                  <a:pt x="7359637" y="0"/>
                </a:lnTo>
                <a:lnTo>
                  <a:pt x="7359637" y="7239207"/>
                </a:lnTo>
                <a:lnTo>
                  <a:pt x="0" y="72392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4350" y="1607543"/>
            <a:ext cx="370998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TURISMO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4350" y="2502723"/>
            <a:ext cx="370998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Turismo de compras;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Turismo histórico - Região missioneira;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Estancias Hidrotermais;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Enoturismo;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Eventos Culturais - California da Canção, Carnaval...</a:t>
            </a:r>
          </a:p>
        </p:txBody>
      </p:sp>
      <p:sp>
        <p:nvSpPr>
          <p:cNvPr id="5" name="Freeform 5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3631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61438" y="1845627"/>
            <a:ext cx="3679819" cy="3619604"/>
          </a:xfrm>
          <a:custGeom>
            <a:avLst/>
            <a:gdLst/>
            <a:ahLst/>
            <a:cxnLst/>
            <a:rect l="l" t="t" r="r" b="b"/>
            <a:pathLst>
              <a:path w="7359638" h="7239207">
                <a:moveTo>
                  <a:pt x="0" y="0"/>
                </a:moveTo>
                <a:lnTo>
                  <a:pt x="7359637" y="0"/>
                </a:lnTo>
                <a:lnTo>
                  <a:pt x="7359637" y="7239207"/>
                </a:lnTo>
                <a:lnTo>
                  <a:pt x="0" y="72392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4350" y="1607543"/>
            <a:ext cx="370998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ESTRATÉGIAS PREFERENCIAIS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4350" y="2502723"/>
            <a:ext cx="3709988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Empreendedorismo regional;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Desenvolvimento tecnológico Agronegócio; Produtividade;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Plano de turismo regional;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Produção de energia;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Saneamento básico;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Melhorar o acesso rodoviário aos municípios;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Pontes;</a:t>
            </a: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Saúde;</a:t>
            </a:r>
          </a:p>
        </p:txBody>
      </p:sp>
      <p:sp>
        <p:nvSpPr>
          <p:cNvPr id="5" name="Freeform 5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398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B7FD533-B68A-4B43-AA83-EB34170E6F84}"/>
              </a:ext>
            </a:extLst>
          </p:cNvPr>
          <p:cNvSpPr/>
          <p:nvPr/>
        </p:nvSpPr>
        <p:spPr>
          <a:xfrm>
            <a:off x="228600" y="558984"/>
            <a:ext cx="8534400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900" algn="just">
              <a:lnSpc>
                <a:spcPct val="150000"/>
              </a:lnSpc>
              <a:spcBef>
                <a:spcPts val="100"/>
              </a:spcBef>
              <a:buFontTx/>
              <a:buChar char="-"/>
              <a:tabLst>
                <a:tab pos="357505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Movimento de internacionalização crescente da atividade econômica ;</a:t>
            </a:r>
          </a:p>
          <a:p>
            <a:pPr marL="354965" marR="5080" indent="-342900" algn="just">
              <a:lnSpc>
                <a:spcPct val="150000"/>
              </a:lnSpc>
              <a:spcBef>
                <a:spcPts val="100"/>
              </a:spcBef>
              <a:buFontTx/>
              <a:buChar char="-"/>
              <a:tabLst>
                <a:tab pos="357505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Intensificação do crescimento econômico interno de um número significativo de regiões reconhecidas como os novos motores da prosperidade mundial;</a:t>
            </a:r>
          </a:p>
          <a:p>
            <a:pPr marL="12065" marR="5080" algn="just">
              <a:lnSpc>
                <a:spcPct val="15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Maior internacionalização-desterritorialização e localização-territorialização - novas estratégias coletivas de governança territorial</a:t>
            </a:r>
          </a:p>
          <a:p>
            <a:pPr marL="297815" marR="5080" indent="-285750" algn="just">
              <a:lnSpc>
                <a:spcPct val="150000"/>
              </a:lnSpc>
              <a:spcBef>
                <a:spcPts val="100"/>
              </a:spcBef>
              <a:buFontTx/>
              <a:buChar char="-"/>
              <a:tabLst>
                <a:tab pos="357505" algn="l"/>
              </a:tabLs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357505" algn="l"/>
              </a:tabLs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63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4456" y="1453102"/>
            <a:ext cx="2486040" cy="3951797"/>
          </a:xfrm>
          <a:custGeom>
            <a:avLst/>
            <a:gdLst/>
            <a:ahLst/>
            <a:cxnLst/>
            <a:rect l="l" t="t" r="r" b="b"/>
            <a:pathLst>
              <a:path w="4972079" h="7903594">
                <a:moveTo>
                  <a:pt x="0" y="0"/>
                </a:moveTo>
                <a:lnTo>
                  <a:pt x="4972079" y="0"/>
                </a:lnTo>
                <a:lnTo>
                  <a:pt x="4972079" y="7903594"/>
                </a:lnTo>
                <a:lnTo>
                  <a:pt x="0" y="7903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2013" y="1983300"/>
            <a:ext cx="370998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CONCLUSÕES</a:t>
            </a:r>
          </a:p>
        </p:txBody>
      </p:sp>
      <p:sp>
        <p:nvSpPr>
          <p:cNvPr id="4" name="Freeform 4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5496" y="2691765"/>
            <a:ext cx="3709988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Alto potencial de desenvolvimento em diversas áreas;</a:t>
            </a:r>
          </a:p>
          <a:p>
            <a:pPr>
              <a:lnSpc>
                <a:spcPts val="1680"/>
              </a:lnSpc>
            </a:pPr>
            <a:endParaRPr lang="en-US" sz="1200">
              <a:solidFill>
                <a:srgbClr val="4D2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ts val="1680"/>
              </a:lnSpc>
            </a:pPr>
            <a:endParaRPr lang="en-US" sz="1200">
              <a:solidFill>
                <a:srgbClr val="4D2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59081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D2F20"/>
                </a:solidFill>
                <a:latin typeface="Proxima Nova"/>
                <a:ea typeface="Proxima Nova"/>
                <a:cs typeface="Proxima Nova"/>
                <a:sym typeface="Proxima Nova"/>
              </a:rPr>
              <a:t>Queda nos números populacionais;</a:t>
            </a:r>
          </a:p>
          <a:p>
            <a:pPr>
              <a:lnSpc>
                <a:spcPts val="1680"/>
              </a:lnSpc>
            </a:pPr>
            <a:endParaRPr lang="en-US" sz="1200">
              <a:solidFill>
                <a:srgbClr val="4D2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ts val="1680"/>
              </a:lnSpc>
            </a:pPr>
            <a:endParaRPr lang="en-US" sz="1200">
              <a:solidFill>
                <a:srgbClr val="4D2F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61596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4456" y="1453102"/>
            <a:ext cx="2486040" cy="3951797"/>
          </a:xfrm>
          <a:custGeom>
            <a:avLst/>
            <a:gdLst/>
            <a:ahLst/>
            <a:cxnLst/>
            <a:rect l="l" t="t" r="r" b="b"/>
            <a:pathLst>
              <a:path w="4972079" h="7903594">
                <a:moveTo>
                  <a:pt x="0" y="0"/>
                </a:moveTo>
                <a:lnTo>
                  <a:pt x="4972079" y="0"/>
                </a:lnTo>
                <a:lnTo>
                  <a:pt x="4972079" y="7903594"/>
                </a:lnTo>
                <a:lnTo>
                  <a:pt x="0" y="7903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2013" y="3024188"/>
            <a:ext cx="370998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spc="30">
                <a:solidFill>
                  <a:srgbClr val="4B6E29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OBRIGADO!</a:t>
            </a:r>
          </a:p>
        </p:txBody>
      </p:sp>
      <p:sp>
        <p:nvSpPr>
          <p:cNvPr id="4" name="Freeform 4"/>
          <p:cNvSpPr/>
          <p:nvPr/>
        </p:nvSpPr>
        <p:spPr>
          <a:xfrm rot="-3840000" flipH="1">
            <a:off x="7829873" y="342900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8" h="4114800">
                <a:moveTo>
                  <a:pt x="3111817" y="0"/>
                </a:moveTo>
                <a:lnTo>
                  <a:pt x="0" y="0"/>
                </a:lnTo>
                <a:lnTo>
                  <a:pt x="0" y="4114800"/>
                </a:lnTo>
                <a:lnTo>
                  <a:pt x="3111817" y="4114800"/>
                </a:lnTo>
                <a:lnTo>
                  <a:pt x="3111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23809">
            <a:off x="6531237" y="-188569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00960">
            <a:off x="-187949" y="4601297"/>
            <a:ext cx="1555909" cy="20574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8" y="0"/>
                </a:lnTo>
                <a:lnTo>
                  <a:pt x="3111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3809">
            <a:off x="838251" y="4945295"/>
            <a:ext cx="1943836" cy="1897670"/>
          </a:xfrm>
          <a:custGeom>
            <a:avLst/>
            <a:gdLst/>
            <a:ahLst/>
            <a:cxnLst/>
            <a:rect l="l" t="t" r="r" b="b"/>
            <a:pathLst>
              <a:path w="3887671" h="3795339">
                <a:moveTo>
                  <a:pt x="0" y="0"/>
                </a:moveTo>
                <a:lnTo>
                  <a:pt x="3887671" y="0"/>
                </a:lnTo>
                <a:lnTo>
                  <a:pt x="3887671" y="3795339"/>
                </a:lnTo>
                <a:lnTo>
                  <a:pt x="0" y="3795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5806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599E43-2B79-48B3-960D-660B8DB3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69570"/>
            <a:ext cx="4466208" cy="574675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E921378-7625-420D-8D9D-0C4B3431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000" y="844245"/>
            <a:ext cx="8073999" cy="5170646"/>
          </a:xfrm>
        </p:spPr>
        <p:txBody>
          <a:bodyPr wrap="square" lIns="0" tIns="0" rIns="0" bIns="0" anchor="t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BAUDELLE, Guy et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alli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Le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territorial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débats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Rennes: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Presses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Universitaires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de Rennes, 2011. (capitulo 2: Le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territorial:</a:t>
            </a:r>
          </a:p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fondements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mesure et démarche – pp.29-48).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COREDE FO. Plano estratégico de desenvolvimento da região Fronteira Oeste (2015-2030). São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Borja: Editorial Hope, 2017. Disponível em: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https://planejamento.rs.gov.br/upload/arquivos/201710/11104708-plano-fronteira-oeste.pdf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CASTRO, Iná. Escala e pesquisa na geografia. Problema ou solução? Revista Espaço Aberto,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PPGG - UFRJ, V. 4, N.1, p. 87-100, 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DOI : 10.36403/espacoaberto.2014.2435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SIEDENBERG,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Dieter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Fundamentos e técnicas de planejamento estratégico local-regional. Santa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Cruz do Sul: EDUNISC, 2010.(pp.49-79).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PECQUEUR, Bernard. GLON, Erick.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territoires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une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territoriales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Territory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n.1, 2006.</a:t>
            </a:r>
          </a:p>
          <a:p>
            <a:endParaRPr lang="pt-BR" sz="1400" dirty="0"/>
          </a:p>
          <a:p>
            <a:r>
              <a:rPr lang="pt-BR" sz="1400" dirty="0">
                <a:latin typeface="Arial"/>
                <a:cs typeface="Arial"/>
              </a:rPr>
              <a:t>Dossiê – Fronteiras do Sul – Revue franco-</a:t>
            </a:r>
            <a:r>
              <a:rPr lang="pt-BR" sz="1400" dirty="0" err="1">
                <a:latin typeface="Arial"/>
                <a:cs typeface="Arial"/>
              </a:rPr>
              <a:t>brésilienne</a:t>
            </a:r>
            <a:r>
              <a:rPr lang="pt-BR" sz="1400" dirty="0">
                <a:latin typeface="Arial"/>
                <a:cs typeface="Arial"/>
              </a:rPr>
              <a:t> de </a:t>
            </a:r>
            <a:r>
              <a:rPr lang="pt-BR" sz="1400" dirty="0" err="1">
                <a:latin typeface="Arial"/>
                <a:cs typeface="Arial"/>
              </a:rPr>
              <a:t>géographie</a:t>
            </a:r>
            <a:r>
              <a:rPr lang="pt-BR" sz="1400" dirty="0">
                <a:latin typeface="Arial"/>
                <a:cs typeface="Arial"/>
              </a:rPr>
              <a:t> (Confins).</a:t>
            </a:r>
          </a:p>
          <a:p>
            <a:r>
              <a:rPr lang="pt-BR" sz="1400" dirty="0">
                <a:latin typeface="Arial"/>
                <a:cs typeface="Arial"/>
                <a:hlinkClick r:id="rId2"/>
              </a:rPr>
              <a:t>https://journals.openedition.org/confins/58486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/>
                <a:cs typeface="Arial"/>
              </a:rPr>
              <a:t>A Distribuição de Sesmarias na Região de São Borja (No Distrito de Itaqui). Mapa de 1913. Arquivo/Acervo: Marco Assumpção.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2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AAE1B4-5B8E-4357-BBDB-5325652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66800" y="152400"/>
            <a:ext cx="6858000" cy="117171"/>
          </a:xfrm>
        </p:spPr>
        <p:txBody>
          <a:bodyPr/>
          <a:lstStyle/>
          <a:p>
            <a:r>
              <a:rPr lang="pt-BR" b="0" dirty="0"/>
              <a:t/>
            </a:r>
            <a:br>
              <a:rPr lang="pt-BR" b="0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BBD8A4D-25EB-46CB-AF8B-2DB7A7F9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69570"/>
            <a:ext cx="8610600" cy="5674029"/>
          </a:xfrm>
        </p:spPr>
        <p:txBody>
          <a:bodyPr/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Relações entre o território (aqui entendido como uma forma espacial de inscrição material do comportamento social);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Governança (aqui definida como coordenação coletiva das decisões dos atores);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Desenvolvimento (aqui entendido como um processo de mudança social dinamizado por expectativas territorialmente localizadas e geradoras de cidadania);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/>
              <a:t>- Reconstrução do território regional;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A governança territorial;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O desenvolvimento territorial. </a:t>
            </a:r>
          </a:p>
        </p:txBody>
      </p:sp>
    </p:spTree>
    <p:extLst>
      <p:ext uri="{BB962C8B-B14F-4D97-AF65-F5344CB8AC3E}">
        <p14:creationId xmlns:p14="http://schemas.microsoft.com/office/powerpoint/2010/main" val="197705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3F7A0E-5545-4708-B7C2-1DFB513A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9571"/>
            <a:ext cx="6400800" cy="553998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Reconstrução do território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E851544-FA2F-427E-9863-C3BB03997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763000" cy="5482976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Território é mais que a superfície terrestre do Estado-nação - conexão ideal entre o espaço, a política e a economia, além da premissa da jurisdição espacial de governo e da sua condição material e imaterial para as ações dos agentes sociais - é abrigo, recurso e circulação;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Economia política institucionalista - território conexão entre o espaço geográfico e o espaço econômico;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Escala intranacional - formas institucionais - variedade das relações sociais - âmbito do(s) território(s) de um “Estado-região” no interior do “Estado-nação”;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4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2462D00-09E7-486E-BC6F-C9821AC4CEE2}"/>
              </a:ext>
            </a:extLst>
          </p:cNvPr>
          <p:cNvSpPr/>
          <p:nvPr/>
        </p:nvSpPr>
        <p:spPr>
          <a:xfrm>
            <a:off x="267286" y="465657"/>
            <a:ext cx="8495714" cy="589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Regiões – e os territórios - como lócus de iniciativas administrativas locais e de atividades políticas descentralizadas;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tores locais (universidades, coletividades territoriais, sindicatos etc.) podem exercer um papel determinante nas atividades destas localidades;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Nível local e regional - indivíduos e a sociedade civil - tratam de problemas imediatos, reorganizando espaços do cotidiano, reconfigurando politicamente os lugares, criando novas escalas e alterando a própria agenda política do Estado;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Território é a base material da governança -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móla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propulsora do desenvolvimento regional;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2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FE08C8-41E7-4F5E-9F52-AC45F8CD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69570"/>
            <a:ext cx="6781800" cy="1046440"/>
          </a:xfrm>
        </p:spPr>
        <p:txBody>
          <a:bodyPr/>
          <a:lstStyle/>
          <a:p>
            <a:r>
              <a:rPr lang="pt-BR" dirty="0"/>
              <a:t>A Governança Territorial</a:t>
            </a:r>
            <a:br>
              <a:rPr lang="pt-BR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36283FA-5DA8-4F06-A826-2A8B946E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534400" cy="56733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 noção de governança perpassa diversos períodos da história e assume significados específicos em determinadas épocas e países;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Desde final século XX - noção de governança vem sendo usada pelas Nações Unidas em vários contextos, podendo também ser aplicada à coordenação das instituições públicas;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Análise governança - três esferas: a política, a econômica e a administrativa;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Governança define-se: como um processo de coordenação de atores públicos e privados, de grupos sociais, de instituições destinadas a atingir determinados objetivos discutidos e definidos coletivamente em contextos normalmente fragmentados.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2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89E69A1-C613-4BC7-8810-D53C221D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92490"/>
            <a:ext cx="8686800" cy="54829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Estruturas de governança, quando abordadas em âmbito intranacional local, não podem ser reduzidas somente aos limites dos municípios e de suas estruturas político-administrativas;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Novas formas de organização do poder político do território – associada - contexto de redefinição do papel do Estado nacional e sua crescente descentralização político-administrativa;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Redes de poder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socioterritoriais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Bloco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socioterritorial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capaz de definir novos rumos para o desenvolvimento do território ou região;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Brasil: Câmaras setoriais, Consórcios intermunicipais, Conselhos ou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Comitês gestores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Agências ou Fóruns de desenvolvimento - políticas públicas territoriais.</a:t>
            </a:r>
          </a:p>
        </p:txBody>
      </p:sp>
    </p:spTree>
    <p:extLst>
      <p:ext uri="{BB962C8B-B14F-4D97-AF65-F5344CB8AC3E}">
        <p14:creationId xmlns:p14="http://schemas.microsoft.com/office/powerpoint/2010/main" val="321169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3D07CE-011F-4F8E-9D98-738135E6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423" y="300640"/>
            <a:ext cx="7923199" cy="1107996"/>
          </a:xfrm>
        </p:spPr>
        <p:txBody>
          <a:bodyPr/>
          <a:lstStyle/>
          <a:p>
            <a:r>
              <a:rPr lang="pt-BR" dirty="0"/>
              <a:t>O Desenvolvimento Territorial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68D9FF7-79C4-4730-B1D9-8A258466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763000" cy="455958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Processo de mudanças constantes;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Motivações, finalidades, representações, realizações, sucessos e fracassos, constituem as expressões sócio territoriais expressivas das escolhas e dos resultados de um projeto de regulação territorial do desenvolvimento (nacional, regional e local);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 análise do desenvolvimento - abordagem interdisciplinar - objetivo seria definir as necessidades humanas no território, suas causalidades e finalidades;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Desenvolvimento endógeno (interno), desenvolvimento local e desenvolvimento comunitário.</a:t>
            </a:r>
          </a:p>
        </p:txBody>
      </p:sp>
    </p:spTree>
    <p:extLst>
      <p:ext uri="{BB962C8B-B14F-4D97-AF65-F5344CB8AC3E}">
        <p14:creationId xmlns:p14="http://schemas.microsoft.com/office/powerpoint/2010/main" val="113115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1516</Words>
  <Application>Microsoft Office PowerPoint</Application>
  <PresentationFormat>Apresentação na tela (4:3)</PresentationFormat>
  <Paragraphs>183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13</vt:i4>
      </vt:variant>
      <vt:variant>
        <vt:lpstr>Títulos de slides</vt:lpstr>
      </vt:variant>
      <vt:variant>
        <vt:i4>32</vt:i4>
      </vt:variant>
    </vt:vector>
  </HeadingPairs>
  <TitlesOfParts>
    <vt:vector size="53" baseType="lpstr">
      <vt:lpstr>Arial</vt:lpstr>
      <vt:lpstr>Calibri</vt:lpstr>
      <vt:lpstr>Proxima Nova</vt:lpstr>
      <vt:lpstr>Proxima Nova Bold</vt:lpstr>
      <vt:lpstr>Proxima Nova Heavy</vt:lpstr>
      <vt:lpstr>Segoe UI</vt:lpstr>
      <vt:lpstr>Segoe UI Semilight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Planejamento e desenvolvimento territorial, governança, escalas de poder  André Iser Siqueira Marco Assumpção Vinicius Seolin</vt:lpstr>
      <vt:lpstr>Introduzindo a temática</vt:lpstr>
      <vt:lpstr>Apresentação do PowerPoint</vt:lpstr>
      <vt:lpstr> </vt:lpstr>
      <vt:lpstr>Reconstrução do território</vt:lpstr>
      <vt:lpstr>Apresentação do PowerPoint</vt:lpstr>
      <vt:lpstr>A Governança Territorial </vt:lpstr>
      <vt:lpstr>Apresentação do PowerPoint</vt:lpstr>
      <vt:lpstr>O Desenvolvimento Territorial </vt:lpstr>
      <vt:lpstr>Apresentação do PowerPoint</vt:lpstr>
      <vt:lpstr>Apresentação do PowerPoint</vt:lpstr>
      <vt:lpstr>PROCESSO DE PLANEJAMENTO ESTRATÉGICO</vt:lpstr>
      <vt:lpstr>Os objetivos específicos do plano: </vt:lpstr>
      <vt:lpstr>As Cidades Pertencentes ao COREDE FO</vt:lpstr>
      <vt:lpstr>A Grande Extensão Territorial da Fronteira Oeste</vt:lpstr>
      <vt:lpstr>COREDE FO e COREDE CAMPANHA</vt:lpstr>
      <vt:lpstr>Os Aspectos Históricos na Formação Territorial da Fronteira Oeste</vt:lpstr>
      <vt:lpstr>As Grandes Distâncias Territoriais Entre as Cidades de Fronteira Cidades</vt:lpstr>
      <vt:lpstr>A Distribuição de Sesmarias na Região de São Borja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UNIPAMPA - Apresentação do PowerPoint</dc:title>
  <dc:subject>UNIPAMPA</dc:subject>
  <dc:creator>UNIPAMPA</dc:creator>
  <cp:keywords>UNIVERSIDADE FEDERAL DO PAMPA</cp:keywords>
  <cp:lastModifiedBy>Usuário do Windows</cp:lastModifiedBy>
  <cp:revision>426</cp:revision>
  <dcterms:created xsi:type="dcterms:W3CDTF">2021-05-13T15:32:32Z</dcterms:created>
  <dcterms:modified xsi:type="dcterms:W3CDTF">2024-11-13T13:22:47Z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2021-05-13T00:00:00Z</vt:filetime>
  </property>
</Properties>
</file>