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4"/>
  </p:notesMasterIdLst>
  <p:sldIdLst>
    <p:sldId id="256" r:id="rId2"/>
    <p:sldId id="298" r:id="rId3"/>
    <p:sldId id="305" r:id="rId4"/>
    <p:sldId id="286" r:id="rId5"/>
    <p:sldId id="306" r:id="rId6"/>
    <p:sldId id="302" r:id="rId7"/>
    <p:sldId id="308" r:id="rId8"/>
    <p:sldId id="309" r:id="rId9"/>
    <p:sldId id="313" r:id="rId10"/>
    <p:sldId id="310" r:id="rId11"/>
    <p:sldId id="311" r:id="rId12"/>
    <p:sldId id="312" r:id="rId13"/>
    <p:sldId id="315" r:id="rId14"/>
    <p:sldId id="314" r:id="rId15"/>
    <p:sldId id="316" r:id="rId16"/>
    <p:sldId id="317" r:id="rId17"/>
    <p:sldId id="320" r:id="rId18"/>
    <p:sldId id="319" r:id="rId19"/>
    <p:sldId id="318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2" r:id="rId30"/>
    <p:sldId id="331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8D16-8DD4-48ED-AF84-024A037609D3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7C738-3F49-448E-8A73-937841A1B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27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8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6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1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7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0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7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8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6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3BEDF28-26F1-4A37-A4BD-D9254D8761C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CD55EF9-ADAB-4632-954D-FBB19DA26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55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793" y="224633"/>
            <a:ext cx="8280920" cy="468064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  <a:r>
              <a:rPr lang="pt-B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  <a:r>
              <a:rPr lang="pt-BR" sz="1300" dirty="0">
                <a:latin typeface="Arial" panose="020B0604020202020204" pitchFamily="34" charset="0"/>
                <a:cs typeface="Arial" pitchFamily="34" charset="0"/>
              </a:rPr>
              <a:t>                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8A2E70-F804-F1BC-E2BF-ACDCC07A57B8}"/>
              </a:ext>
            </a:extLst>
          </p:cNvPr>
          <p:cNvSpPr txBox="1"/>
          <p:nvPr/>
        </p:nvSpPr>
        <p:spPr>
          <a:xfrm>
            <a:off x="251520" y="2214731"/>
            <a:ext cx="871296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Organização: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Augusto Fontoura Salem</a:t>
            </a:r>
          </a:p>
          <a:p>
            <a:pPr rtl="0"/>
            <a: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Izabel Paim </a:t>
            </a:r>
            <a:r>
              <a:rPr lang="pt-BR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Casquero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Fernando Pereira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Dalenogare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/>
            <a: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Matheus Fernandes Guimarães</a:t>
            </a:r>
          </a:p>
          <a:p>
            <a:pPr rtl="0"/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b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Orientação: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Muriel Pinto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Alex Sander Barcelos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Retamoso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b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Borja-RS, 27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Novembro de 2024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7FEB2E-E3F9-EE11-A900-6B73BDE1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7918"/>
            <a:ext cx="4248472" cy="37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1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C21FA-157F-3535-8FBB-FE4E66E68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3998D90-B289-D463-9265-D74DD3824860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 o desenvolvimento territorial conforme Baudelle (2011, p.20):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</a:t>
            </a:r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desenvolvimento implica uma transformação social e cultural mais abrangente, portanto mais qualitativa. Sua analise é complexa e fortemente ligada a  modelos subjacentes de desenvolvimento; não supõem apenas os indicadores econômicos, mas ainda analisa indicadores de nível de vida ou de qualidade de vida” (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PINTO, DE AZEVEDO, 2024).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6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B2F1-43DB-6A12-D6EE-4891D887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D152337-BBB9-8120-2D90-AF5A317041A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Desafios ao Desenvolvimento e Integração Fronteiriça: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18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A  integração enfrenta diversos obstáculos, tanto estruturais quanto culturais: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Desigualdades econômicas entre os países membros;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Conflitos históricos e políticos que dificultam a confiança mútua;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Identidades nacionais fortes que muitas vezes competem com a ideia de uma identidade regional comum;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Dificuldades em alinhar políticas externas e internas;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l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Conflitos sobre imigração ilegal, recursos naturais ou terras fronteiriças.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l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Diferenças culturais, sociais e políticas</a:t>
            </a:r>
            <a:endParaRPr kumimoji="0" lang="pt-PT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8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94A63-4F0D-942F-AF94-840AA2F7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EAAB7AD-999E-7E64-016B-4CC0ADE08117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 que, enquanto a globalização pode promover maior fluxo de bens e pessoas, ela também pode acentuar as desigualdades e levar a conflitos identitários, especialmente em áreas de fronteira onde as identidades locais e nacionais se encontram.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18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90ADAC-CA61-5768-CC5B-C182337A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0928"/>
            <a:ext cx="87849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596A-9806-6B85-81CF-52F42359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E094B8C-BCF1-8200-4528-0A43E780760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principais investimentos mencionados no contexto da IIRSA incluem: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Infraestruturas de Conexão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IIRSA visa estabelecer uma rede complexa de circulação que conecta os oceanos Atlântico e Pacífico, com foco em estradas, ferrovias e melhorias na navegação fluvial;</a:t>
            </a:r>
          </a:p>
          <a:p>
            <a:pPr marL="342900" lvl="0" indent="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Construção de Pontes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Um exemplo específico é o projeto da construção da terceira ponte internacional sobre o Rio Uruguai, que liga o estado do Rio Grande do Sul ao território argentino. Este projeto é parte de um acordo entre os governos do Brasil e da Argentina;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0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D304-559D-3DDE-149E-39D7E659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8D51D63-2672-BD06-6AFC-38555AD5FD9F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principais investimentos mencionados no contexto da IIRSA incluem: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19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9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Projetos de Infraestrutura Linear e Pontual</a:t>
            </a: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IIRSA contempla tanto projetos de infraestrutura linear (como estradas e ferrovias) quanto pontuais (como pontes e portos fluviais). Em 2010, a sub-região transfronteiriça Grande Fronteira Mercosul/Nordeste Argentino apresentava uma alta concentração de projetos, especialmente nas províncias argentinas de Corrientes, Misiones, Chaco e Formosa; </a:t>
            </a:r>
          </a:p>
          <a:p>
            <a:pPr marL="342900" lvl="0" indent="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9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9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Desenvolvimento de Redes de Conexão Energética</a:t>
            </a: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Além das vias de transporte, a IIRSA também inclui investimentos em redes de conexão energética, que são essenciais para a integração regional.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7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9A3B-CAB6-455A-7403-FDF2572C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5BB084A-EB8B-7A92-1536-AD2698666060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geopolítica sul-americana está mudando com as novas políticas de fronteira de várias maneiras: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6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Integração Regional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 novas políticas de fronteira, como as promovidas pela IIRSA e pela UNASUL, visam facilitar a integração entre os países sul-americanos. Isso inclui a construção de infraestruturas, como pontes e estradas, que conectam diferentes nações, promovendo o comércio e a mobilidade;</a:t>
            </a:r>
          </a:p>
          <a:p>
            <a:pPr marL="0" lvl="0" indent="457200" algn="just">
              <a:lnSpc>
                <a:spcPct val="16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Abertura e Fechamento de Fronteiras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Enquanto algumas regiões, como a Bacia do Prata, experimentam uma maior porosidade nas fronteiras, permitindo um fluxo mais livre de pessoas e bens, outras áreas estão vendo um fechamento ou a restauração de fronteiras mais rígidas. Essa dualidade reflete as tensões políticas e econômicas entre os países da região.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1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099A6-94FB-DEA2-788D-CA94F21E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7DBD3B0-6F58-9B51-6059-380469B8DD1F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</a:pPr>
            <a:r>
              <a:rPr lang="pt-BR" sz="2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geopolítica sul-americana está mudando com as novas políticas de fronteira de várias maneiras: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2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Participação de Atores Locais e Regionais</a:t>
            </a:r>
            <a:r>
              <a:rPr lang="pt-BR" sz="2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 novas políticas de fronteira têm incentivado a participação de diversos atores, incluindo governos estaduais e provinciais, que buscam reivindicar e implementar projetos de infraestrutura. Isso resulta em uma governança </a:t>
            </a:r>
            <a:r>
              <a:rPr lang="pt-BR" sz="26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multi-escalar</a:t>
            </a:r>
            <a:r>
              <a:rPr lang="pt-BR" sz="2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onde diferentes níveis de governo colaboram para a integração regional;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2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Desafios de Segurança e Criminalização</a:t>
            </a:r>
            <a:r>
              <a:rPr lang="pt-BR" sz="2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 políticas de defesa e segurança também estão sendo reavaliadas à luz das novas dinâmicas de fronteira. O Brasil, por exemplo, tem atualizado sua Política de Defesa Nacional para abordar questões de segurança que surgem com a maior integração e mobilidade nas fronteiras;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3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7022-71BD-F4E6-68BA-9C3439D4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98FD635-82A6-F990-797B-D9D46A950869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geopolítica sul-americana está mudando com as novas políticas de fronteira de várias maneiras: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Mudanças Geoeconômicas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nova configuração geoeconômica, impulsionada por investimentos em infraestrutura e integração, está alterando as relações de poder na região. A busca por uma "paz dos mercados" e a cooperação econômica estão se tornando centrais nas relações entre os países sul-americanos, embora as desigualdades e assimetrias ainda persistam.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D528-7633-8732-1E46-B44BFC9CF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8DE9355-3810-6DD1-C834-0D376BA51951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2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articulações transfronteiriças na região Sul do Brasil apresentam várias características importantes: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endParaRPr lang="pt-BR" sz="23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23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Intensidade das Interações</a:t>
            </a:r>
            <a:r>
              <a:rPr lang="pt-BR" sz="2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região Sul, especialmente nos estados do Rio Grande do Sul, Santa Catarina e Paraná, possui uma alta intensidade de interações transfronteiriças, com cidades gêmeas e </a:t>
            </a:r>
            <a:r>
              <a:rPr lang="pt-BR" sz="23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tri-gêmeas</a:t>
            </a:r>
            <a:r>
              <a:rPr lang="pt-BR" sz="2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facilitam a troca cultural e econômica entre Brasil e seus vizinhos, como Argentina e Uruguai;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23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23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Cooperação em Projetos de Infraestrutura</a:t>
            </a:r>
            <a:r>
              <a:rPr lang="pt-BR" sz="2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Há um foco significativo em projetos de infraestrutura que visam melhorar a conectividade entre os países. Exemplos incluem a construção de pontes e estradas que facilitam o transporte de pessoas e mercadorias;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23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AEF68-4494-C1CF-1F03-882EC89B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E4A377F-EEE6-C598-19E3-02238CB94211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articulações transfronteiriças na região Sul do Brasil apresentam várias características importantes:</a:t>
            </a: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de Integração Cultural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 articulações também envolvem iniciativas de intercâmbio cultural, promovendo a interculturalidade e a identidade regional compartilhada entre as comunidades que vivem nas áreas de fronteira;</a:t>
            </a: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 </a:t>
            </a:r>
            <a:r>
              <a:rPr lang="pt-BR" sz="1800" b="1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Multi-escala</a:t>
            </a: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articulações transfronteiriças são caracterizadas por uma governança que envolve múltiplos níveis de governo, incluindo ações de governos estaduais e municipais, que buscam implementar políticas de cooperação e desenvolvimento regional;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7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81DD1-2DC1-3717-681F-280D5D4D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603588E-6EB3-31E0-CE8A-69E924EB762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457200" algn="just">
              <a:lnSpc>
                <a:spcPct val="170000"/>
              </a:lnSpc>
              <a:spcBef>
                <a:spcPts val="0"/>
              </a:spcBef>
              <a:buFont typeface="Wingdings 3" charset="2"/>
              <a:buNone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342000" indent="457200" algn="just">
              <a:lnSpc>
                <a:spcPct val="170000"/>
              </a:lnSpc>
              <a:spcBef>
                <a:spcPts val="0"/>
              </a:spcBef>
              <a:buFont typeface="Wingdings 3" charset="2"/>
              <a:buNone/>
            </a:pPr>
            <a:endParaRPr lang="pt-BR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7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Quem é Alejandro </a:t>
            </a:r>
            <a:r>
              <a:rPr lang="pt-BR" sz="7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Grimson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pt-BR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sociólogo e antropólogo argentino que se dedica ao estudo de temas relacionados à identidade, fronteiras e integração regional na América Latina.</a:t>
            </a: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Seu trabalho explora como os processos de integração regional e fronteiriça afetam as dinâmicas sociais, políticas e culturais das regiões envolvidas.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72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Conceito de </a:t>
            </a:r>
            <a:r>
              <a:rPr lang="pt-BR" sz="72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Regional: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endParaRPr lang="pt-BR" sz="72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lang="pt-BR" sz="7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Grimson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integração regional não é apenas um processo econômico, mas também um processo cultural e identitário, que envolve a criação de um "sentimento de pertencimento" entre países vizinhos.</a:t>
            </a: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1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7174-8C78-7DCF-20BF-6D97B1B02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D63922C-4691-38AF-7B81-BB36DBD4C3D9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articulações transfronteiriças na região Sul do Brasil apresentam várias características importantes: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Desenvolvimento de Políticas Públicas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região tem visto o desenvolvimento de políticas públicas voltadas para a integração e a cooperação fronteiriça, como a Nova Agenda para a Cooperação e Desenvolvimento Fronteiriço entre Brasil e Uruguai, que busca promover a identidade e a colaboração entre os moradores da região;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Captação de Investimentos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 articulações também se concentram na captação de investimentos para infraestrutura e desenvolvimento econômico, visando fortalecer a integração supranacional e melhorar as condições de vida nas áreas de fronteira.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6522-2FD3-2F2A-A4FB-2AEB819A7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0AB4F10-4823-B21B-EBF5-12B03980DD16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principais questões discutidas sobre a integração regional na Bacia do Rio da Prata incluem: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Construção de uma Macrorregião Transfronteiriça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 artigo investiga se uma macrorregião transfronteiriça está efetivamente em construção no núcleo geoeconômico do Mercosul, considerando as interações entre Brasil, Argentina, Paraguai e Uruguai;</a:t>
            </a: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Subespaços Transfronteiriços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Examina o sentido que subespaços transfronteiriços podem adquirir em um cenário de mudanças, destacando a importância de regiões como a Mesorregião Grande Fronteira Mercosul e o Nordeste Argentino;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A7A21-F2AB-B269-2DBA-4385F617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2603400-6F59-893A-0225-87522241F139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3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principais questões discutidas sobre a integração regional na Bacia do Rio da Prata incluem: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3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3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Abertura das Fronteiras</a:t>
            </a:r>
            <a:r>
              <a:rPr lang="pt-BR" sz="23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 artigo questiona se ainda faz sentido manter uma visão otimista sobre a "abertura" das fronteiras sul-americanas, considerando o contexto atual e os desafios enfrentados;</a:t>
            </a: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3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 Multinível</a:t>
            </a:r>
            <a:r>
              <a:rPr lang="pt-BR" sz="23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Discute a emergência de uma governança multinível entre os países fronteiriços, enfatizando a atuação de múltiplos atores em várias escalas e a necessidade de colaboração para a implementação de projetos de infraestrutura, como a construção de novas pontes;</a:t>
            </a:r>
          </a:p>
          <a:p>
            <a:pPr marL="0" lvl="0" indent="45720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3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Desenvolvimento de Infraestruturas</a:t>
            </a:r>
            <a:r>
              <a:rPr lang="pt-BR" sz="23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Aborda a importância de projetos de infraestrutura de conexão internacional, como as pontes que articulam cidades gêmeas, e como esses projetos podem facilitar a integração e o desenvolvimento regional.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5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3E77-579F-FF74-47FF-9EDE71FE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D355174-E9A7-A5E8-88F1-94480FE4F76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construção da terceira ponte internacional sobre o rio Uruguai entre Brasil e Argentina pode impactar a relação entre os grupos sociais nas regiões fronteiriças de várias maneiras: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Facilitação da Mobilidade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nova ponte pode melhorar a mobilidade entre as comunidades de ambos os lados da fronteira, facilitando o trânsito de pessoas e bens. Isso pode promover um maior intercâmbio cultural e social, fortalecendo os laços entre as populações locais;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Desenvolvimento Econômico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infraestrutura pode estimular o desenvolvimento econômico nas regiões fronteiriças, atraindo investimentos e promovendo o comércio. A criação de novas oportunidades de emprego e a melhoria das condições de vida podem resultar em um fortalecimento das comunidades locais.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3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F70E-2C49-7A8F-B669-65B7D6559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FA854A9-767C-6853-BD27-3F9FB712CF2B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sz="7200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sz="7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construção da terceira ponte internacional sobre o rio Uruguai entre Brasil e Argentina pode impactar a relação entre os grupos sociais nas regiões fronteiriças de várias maneiras: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7200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7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 Regional</a:t>
            </a:r>
            <a:r>
              <a:rPr lang="pt-BR" sz="7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construção da ponte pode incentivar a formação de redes de governança regional, onde grupos sociais organizados de ambos os lados da fronteira se unam para reivindicar melhorias em infraestrutura e serviços. Isso pode levar a uma maior participação cívica e à formação de uma identidade transfronteiriça;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2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3CF36-9717-B415-FCF0-7639EF96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3EAF84E-DC8E-E285-3179-D27CB4BB8A3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sz="7200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sz="7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construção da terceira ponte internacional sobre o rio Uruguai entre Brasil e Argentina pode impactar a relação entre os grupos sociais nas regiões fronteiriças de várias maneiras: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t-BR" sz="7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Desafios Sociais</a:t>
            </a:r>
            <a:r>
              <a:rPr lang="pt-BR" sz="7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Embora a ponte possa trazer benefícios, também pode gerar desafios, como o aumento do tráfego e possíveis impactos negativos, como a criminalidade e o contrabando. Esses problemas podem exigir uma colaboração mais estreita entre os grupos sociais e as autoridades de ambos os países para garantir a segurança e o bem-estar das comunidades .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3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construção da terceira ponte internacional sobre o rio Uruguai entre Brasil e Argentina pode impactar a relação entre os grupos sociais nas regiões fronteiriças de várias maneiras: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Integração Cultural</a:t>
            </a: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ponte pode servir como um símbolo de integração e cooperação entre Brasil e Argentina, promovendo eventos culturais e sociais que envolvam as comunidades de ambos os lados. Isso pode ajudar a construir uma identidade comum e a reduzir preconceitos e tensões históricas.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84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Ponte Internacional São Borja-Santo Tomé: Um Marco da Integração e do Desenvolvimento na Fronteira Brasil-Argentina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Declaração sobre a Ponte Internacional - São Borja e Santo Tomé (1990);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Assinada pelos presidentes Fernando Collor (Brasil) e Carlos Menem (Argentina);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Institucionalização da Comissão Mista Brasileiro-Argentina (COMAB).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viabilizar a Ponte Internacional São Borja – Santo Tomé.</a:t>
            </a: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6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9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Histórico da Ponte Internacional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900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1995: Licitação pública internacional realizada;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Objeto: projeto, construção, operação, manutenção e exploração da ponte;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Início da construção: maio de 1996;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Inauguração: 9 de dezembro de 1997.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9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9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 total:</a:t>
            </a:r>
            <a:r>
              <a:rPr lang="pt-BR" sz="19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US$ 50 milhões (financiamento dos países e da concessionária).</a:t>
            </a:r>
            <a:endParaRPr lang="pt-BR" sz="19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7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50C149D-8ED8-5FE9-F3D1-EA9125330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174BC6-3E36-8AED-78AB-D1EBFACE4D4E}"/>
              </a:ext>
            </a:extLst>
          </p:cNvPr>
          <p:cNvSpPr txBox="1"/>
          <p:nvPr/>
        </p:nvSpPr>
        <p:spPr>
          <a:xfrm>
            <a:off x="413538" y="925543"/>
            <a:ext cx="8316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Figura: Construção da Ponte Internacional da Integração – São Borja/Santo Tomé (1997)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A3A397-4C14-D0F6-625F-A2C6A2948956}"/>
              </a:ext>
            </a:extLst>
          </p:cNvPr>
          <p:cNvSpPr txBox="1"/>
          <p:nvPr/>
        </p:nvSpPr>
        <p:spPr>
          <a:xfrm>
            <a:off x="2078850" y="6063298"/>
            <a:ext cx="577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Acervo pessoal de Bruna Cardoso Goulart</a:t>
            </a:r>
            <a:endParaRPr lang="pt-B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EFEA54-10BD-8C49-97AA-E1974B24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331550"/>
            <a:ext cx="7992888" cy="44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8EB0356-74BF-B9F7-DD0B-ED6C0FF0021C}"/>
              </a:ext>
            </a:extLst>
          </p:cNvPr>
          <p:cNvSpPr txBox="1">
            <a:spLocks/>
          </p:cNvSpPr>
          <p:nvPr/>
        </p:nvSpPr>
        <p:spPr>
          <a:xfrm>
            <a:off x="0" y="71476"/>
            <a:ext cx="8964488" cy="678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457200" algn="just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457200" algn="just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342000" indent="457200" algn="just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Características: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pt-BR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Construção de relações de cooperação entre países;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pt-BR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Desenvolvimento de políticas conjuntas que abarcam questões econômicas, sociais e culturais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pt-BR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Processo contínuo que envolve a negociação de diferenças, como no caso do MERCOSUL, onde as questões de identidade e de fronteiras são constantemente discutidas.</a:t>
            </a:r>
            <a:endParaRPr lang="pt-BR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7750" indent="-285750"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6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50C149D-8ED8-5FE9-F3D1-EA9125330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F6260F-8679-4078-D8FF-5C677C4EC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43" y="1015603"/>
            <a:ext cx="3455313" cy="53103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174BC6-3E36-8AED-78AB-D1EBFACE4D4E}"/>
              </a:ext>
            </a:extLst>
          </p:cNvPr>
          <p:cNvSpPr txBox="1"/>
          <p:nvPr/>
        </p:nvSpPr>
        <p:spPr>
          <a:xfrm>
            <a:off x="971600" y="720366"/>
            <a:ext cx="7992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Figura: </a:t>
            </a:r>
            <a:r>
              <a:rPr lang="pt-BR" sz="1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presidentes dos dois países vieram até a cidade de São Borja para inaugurar a obra.</a:t>
            </a:r>
            <a:endParaRPr lang="pt-BR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A3A397-4C14-D0F6-625F-A2C6A2948956}"/>
              </a:ext>
            </a:extLst>
          </p:cNvPr>
          <p:cNvSpPr txBox="1"/>
          <p:nvPr/>
        </p:nvSpPr>
        <p:spPr>
          <a:xfrm>
            <a:off x="2555776" y="633606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pt-BR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Acervo </a:t>
            </a:r>
            <a:r>
              <a:rPr lang="pt-BR" sz="16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Assembléia</a:t>
            </a:r>
            <a:r>
              <a:rPr lang="pt-BR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Legislativa do RS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46412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Primeira Concessão (1995-2021)</a:t>
            </a:r>
            <a:endParaRPr lang="pt-BR" sz="2000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Assinado pela COMAB e </a:t>
            </a:r>
            <a:r>
              <a:rPr lang="pt-BR" sz="20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Mercovia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S.A.;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Vigência inicial: 25 anos.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Renovações e Novo Leilão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Renovado anualmente desde 2021;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edital publicado em 15 de outubro de 2024;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Leilão previsto para 18 de dezembro de 2024.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1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Importância da Ponte Internacional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Extensão: 15,62 km</a:t>
            </a:r>
            <a:r>
              <a:rPr lang="pt-BR" sz="20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 23% do comércio Brasil-Argentina;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Ligação estratégica para bens e serviços.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edital</a:t>
            </a:r>
            <a:endParaRPr lang="pt-BR" sz="20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Investimento previsto: US$ 99 milhões;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Critério do certame: maior valor de outorga (mínimo US$ 40,8 milhões).</a:t>
            </a:r>
            <a:endParaRPr lang="pt-BR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5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Intervenções previstas no novo contrato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Construção de faixas de acesso e pátio para caminhões;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área para veículos apreendidos;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Instalação de sistema de iluminação moderno.</a:t>
            </a:r>
            <a:endParaRPr lang="pt-BR" sz="20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Duração do Contrato: </a:t>
            </a:r>
            <a:r>
              <a:rPr lang="pt-BR" sz="20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anos.</a:t>
            </a:r>
            <a:endParaRPr lang="pt-BR" sz="2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3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Unificado de Fronteira (CUF)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Principais Características: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Aduanas integradas Brasil-Argentina;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Centralização de órgãos intervenientes em um único espaço;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Atendimento e serviços de suporte ao desembaraço alfandegário;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de burocracia com transferência automática de documentos.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5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50C149D-8ED8-5FE9-F3D1-EA9125330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174BC6-3E36-8AED-78AB-D1EBFACE4D4E}"/>
              </a:ext>
            </a:extLst>
          </p:cNvPr>
          <p:cNvSpPr txBox="1"/>
          <p:nvPr/>
        </p:nvSpPr>
        <p:spPr>
          <a:xfrm>
            <a:off x="2294223" y="759573"/>
            <a:ext cx="4976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Figura: Centro Unificado de Fronteira (CUF)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A3A397-4C14-D0F6-625F-A2C6A2948956}"/>
              </a:ext>
            </a:extLst>
          </p:cNvPr>
          <p:cNvSpPr txBox="1"/>
          <p:nvPr/>
        </p:nvSpPr>
        <p:spPr>
          <a:xfrm>
            <a:off x="2771800" y="6232921"/>
            <a:ext cx="513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MERCOVIA S.A. (2024)</a:t>
            </a:r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7372CC-1FCD-2095-C23C-E5CD16D31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128838"/>
            <a:ext cx="6948264" cy="50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Inovações no Projeto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Degraus Tarifários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associados ao </a:t>
            </a:r>
            <a:r>
              <a:rPr lang="pt-BR" sz="20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Capex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Investimentos em RDT: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foco em desenvolvimento tecnológico para infraestrutura;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Transparência: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todos os trâmites de liberação de veículos.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82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Participação Social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Audiências Públicas realizadas (24/09/2024):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 Tomé – AR;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Borja – BR.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ouvir a sociedade civil e aperfeiçoar o projeto.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8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4503-7B5F-A8C0-01D2-28A34A68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A205B41-EDBA-1651-A639-CFB955F4FE6E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Ponte São Borja – Santo Tomé: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 de cooperação binacional;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Papel estratégico no comércio regional;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Necessidade contínua de aprimoramento e modernização.</a:t>
            </a:r>
            <a:endParaRPr lang="pt-BR" sz="20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 esperado: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na logística e infraestrutura;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Fortalecimento das relações econômicas entre Brasil e Argentina.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21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61739-41BF-4089-33D5-D02B5D4AA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ECBBBD6-F3DE-A900-F389-E4481B58308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critérios avaliam o sucesso do planejamento local-regional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do Desenvolvimento do Milênio (OMD);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Relação entre os indicadores municipais e as metas do OMD;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Censo IBGE 2022.</a:t>
            </a: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Atuais indicadores municipais: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Comparação do Censo de 2010 e 2022;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79CCA81-564C-B981-181B-CF24E871852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7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70000"/>
              </a:lnSpc>
              <a:buFont typeface="Wingdings 3" charset="2"/>
              <a:buNone/>
            </a:pP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lnSpc>
                <a:spcPct val="170000"/>
              </a:lnSpc>
              <a:buFont typeface="Wingdings 3" charset="2"/>
              <a:buNone/>
            </a:pP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Fronteiriça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7200" b="1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Grimson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vê a fronteira como um lugar de conflito e cooperação, como espaço de interações complexas onde se formam novas identidades regionais que transcendem a simples divisão territorial.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suas obras, </a:t>
            </a:r>
            <a:r>
              <a:rPr lang="pt-BR" sz="7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Grimson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argumenta que as fronteiras podem ser integradas por meio da cooperação local, permitindo que as comunidades fronteiriças compartilhem recursos, vivam em ambientes mais harmoniosos e participem de processos de integração política.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28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877B-4D0A-2315-6D27-D72D36CAF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EED4C12-5055-7AFC-8950-708B5AB14136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Atuais indicadores municipais: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de mortalidade infantil -  ODM 4: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BE878E7-DEAD-D0AC-3424-06873655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15" y="2204864"/>
            <a:ext cx="4886170" cy="39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7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0976-B779-DB86-D15E-404377C4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4BC2009-0555-A629-6A4E-B9FDCA562566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de analfabetismo -  ODM 2: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de analfabetismo de pessoas com 15 anos ou mais (2010) em São Borja é 6,51 %;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de analfabetismo de pessoas com 15 anos ou mais (2010) na Fronteira Oeste é 5,83 %;</a:t>
            </a:r>
          </a:p>
          <a:p>
            <a:pPr marL="447675" indent="-447675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Cobertura de vacinação-  ODM 6: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678AE64-D823-3F03-4A9C-6B06FF51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08" y="2276872"/>
            <a:ext cx="4614383" cy="40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8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7318-4E12-5148-0B89-C1F9314B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78778A4-654B-3555-087A-237086801150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da população com acesso à água potável e saneamento básico – OMD 7: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7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pt-BR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FE137F-04D6-4358-47A2-10F57E92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04" y="1628800"/>
            <a:ext cx="4977791" cy="48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8718C28-5911-C002-C13F-0AC08BA52701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964488" cy="6669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7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457200" algn="ctr">
              <a:lnSpc>
                <a:spcPct val="170000"/>
              </a:lnSpc>
              <a:buFont typeface="Wingdings 3" charset="2"/>
              <a:buNone/>
            </a:pP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Fronteiriça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Integração Cultural é um dos grandes pilares dessa Integração e essencial para a verdadeira integração Fronteiriça. Ela envolve não apenas a economia, mas também a criação de laços culturais entre os países vizinhos, a partir da mobilidade de pessoas, troca de ideias e colaboração em projetos educativos e culturais.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l">
              <a:lnSpc>
                <a:spcPct val="170000"/>
              </a:lnSpc>
              <a:spcBef>
                <a:spcPts val="0"/>
              </a:spcBef>
            </a:pPr>
            <a:r>
              <a:rPr lang="pt-BR" sz="7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Exemplo:</a:t>
            </a:r>
            <a:r>
              <a:rPr lang="pt-BR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integração cultural entre países do MERCOSUL e as trocas de práticas culturais, festas e eventos que aproximam as populações.</a:t>
            </a:r>
            <a:endParaRPr lang="pt-BR" sz="7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l">
              <a:lnSpc>
                <a:spcPct val="170000"/>
              </a:lnSpc>
              <a:spcAft>
                <a:spcPts val="800"/>
              </a:spcAft>
            </a:pPr>
            <a:endParaRPr lang="pt-BR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br>
              <a:rPr lang="pt-BR" dirty="0"/>
            </a:br>
            <a:endParaRPr lang="pt-BR" b="1" dirty="0"/>
          </a:p>
          <a:p>
            <a:pPr marL="0" indent="0" algn="ctr">
              <a:buFont typeface="Wingdings 3" charset="2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60FB-66BF-F9E2-6E3C-323CB5B0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BE910DE-F5F8-00EC-18B6-AEFD22FC7B3D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relação as redes socioculturais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destaca-se a partir da ponte um maior intercâmbio cultural e social das cidades fronteiriças nas margens do rio Uruguai e com os territórios das Missões Jesuítico-Guaranis, já as redes turísticas demarcam a ponte da integração como um ponto de migração turísticas com as praias brasileiras, Cataratas do Iguaçu, Buenos Aires, Posadas, Corrientes, Cordilheira dos Andes, Ushuaia na Argentina e </a:t>
            </a:r>
            <a:r>
              <a:rPr lang="pt-B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Encarnación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Paraguai. Em relação as redes educacionais destaca-se que nos últimos 20 anos a região tornou-se um polo educacional de ensino superior, pois São Borja e Santo Tomé possuem em média 10 mil Universitários”. (</a:t>
            </a: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PINTO, DE AZEVEDO, 2024)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70E06-4773-0021-E123-C8D321A4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94BBF79-E204-4566-111E-5647BC99E773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Benefícios da Integração </a:t>
            </a:r>
            <a:r>
              <a:rPr lang="pt-BR" sz="18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Fronteiriça: </a:t>
            </a:r>
          </a:p>
          <a:p>
            <a:pPr indent="450215" algn="l">
              <a:lnSpc>
                <a:spcPct val="107000"/>
              </a:lnSpc>
              <a:spcAft>
                <a:spcPts val="800"/>
              </a:spcAft>
            </a:pPr>
            <a:endParaRPr lang="pt-BR" sz="18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Vantagens para os Países;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Acesso a mercados ampliados;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Desenvolvimento conjunto de infraestruturas;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Aumento da competitividade global;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Apoio mútuo em crises econômicas ou políticas;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Maior estabilidade e paz na região;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1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B323-D210-1886-3D5E-6E851C27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6EAB3C6-10A9-9441-56EA-6BE51B447C24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669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Modelos de Integração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Exemplos de Integração Regional e Fronteiriça: </a:t>
            </a:r>
            <a:endParaRPr lang="pt-BR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MERCOSUL (Mercado Comum do Sul): Exemplo de integração regional entre países da América do Sul (Brasil, Argentina, Paraguai, Uruguai, e outros países associados);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União Europeia (UE): Integração econômica e política que envolve países de várias regiões;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Zona de Livre Comércio da América do Norte (NAFTA/USMCA): Exemplo de um acordo trilateral entre os Estados Unidos, México e Canadá;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Fronteiriça Brasil e Argentina: Projetos de infraestrutura compartilhada e controle de segurança nas fronteiras.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2627-CCB6-EDC9-EF28-57BD9E17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679540C4-9B2A-5F78-52FC-394AE803C4E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DESENVOLVIMENTO E A INTEGRAÇAO FRONTEIRIÇA 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</a:pP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 de Proteção Integrada de Fronteiras (PPIF)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o fortalecimento da prevenção, controle, fiscalização e repressão dos delitos transfronteiriços. O programa é coordenado pelo 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Gabinete de Segurança Institucional da Presidência da República (GSI/PR)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que resumidamente, articula as ações conjuntas entre os órgãos do PPIF, promove o compartilhamento de informações, incentiva a implementação de projetos estruturantes e a cooperação internacional com países vizinhos, colaborando para o aprimoramento da governança das políticas públicas e as ações entre os entes da Federação, além de aprimorar a presença do Estado nas fronteiras. 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https://www.gov.br/gsi/pt-br/assuntos/programa-de-protecao-integrada-de-fronteiras-ppif-1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18CEA4B1-390D-32C4-BF51-ED3A99D8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87849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8344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2130</TotalTime>
  <Words>3184</Words>
  <Application>Microsoft Office PowerPoint</Application>
  <PresentationFormat>Apresentação na tela (4:3)</PresentationFormat>
  <Paragraphs>392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Wingdings 3</vt:lpstr>
      <vt:lpstr>Base</vt:lpstr>
      <vt:lpstr>DIREITO AO DESENVOLVIMENTO E A INTEGRAÇAO FRONTEIRIÇA                        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 PÚBLICO FEDERAL MINISTÉRIO DE EDUCAÇÃO UNIVERSIDADE FEDERAL DO PAMPA PROGRAMA DE PÓS-GRADUAÇÃO EM POLÍTICAS PÚBLICAS  MESTRADO PROFISSIONAL</dc:title>
  <dc:creator>Usuário</dc:creator>
  <cp:lastModifiedBy>Augusto Salem</cp:lastModifiedBy>
  <cp:revision>98</cp:revision>
  <dcterms:created xsi:type="dcterms:W3CDTF">2024-07-01T23:13:22Z</dcterms:created>
  <dcterms:modified xsi:type="dcterms:W3CDTF">2024-11-25T10:54:42Z</dcterms:modified>
</cp:coreProperties>
</file>