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66" r:id="rId2"/>
    <p:sldId id="267" r:id="rId3"/>
    <p:sldId id="268" r:id="rId4"/>
    <p:sldId id="269" r:id="rId5"/>
    <p:sldId id="270" r:id="rId6"/>
    <p:sldId id="271" r:id="rId7"/>
    <p:sldId id="272" r:id="rId8"/>
    <p:sldId id="273" r:id="rId9"/>
    <p:sldId id="274" r:id="rId10"/>
    <p:sldId id="276" r:id="rId11"/>
    <p:sldId id="275" r:id="rId12"/>
    <p:sldId id="277" r:id="rId13"/>
    <p:sldId id="278" r:id="rId14"/>
    <p:sldId id="279" r:id="rId15"/>
    <p:sldId id="280" r:id="rId16"/>
    <p:sldId id="281" r:id="rId17"/>
    <p:sldId id="282" r:id="rId18"/>
    <p:sldId id="283" r:id="rId19"/>
    <p:sldId id="284" r:id="rId20"/>
    <p:sldId id="257" r:id="rId21"/>
    <p:sldId id="258" r:id="rId22"/>
    <p:sldId id="259" r:id="rId23"/>
    <p:sldId id="260" r:id="rId24"/>
    <p:sldId id="261" r:id="rId25"/>
    <p:sldId id="262" r:id="rId26"/>
    <p:sldId id="263" r:id="rId27"/>
    <p:sldId id="264" r:id="rId28"/>
    <p:sldId id="26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6" d="100"/>
          <a:sy n="76"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0770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6253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882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205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522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22134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8688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663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2858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1953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450981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2742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75459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0161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11/25/2020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76610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11/25/2020</a:t>
            </a:fld>
            <a:endParaRPr lang="en-US" dirty="0"/>
          </a:p>
        </p:txBody>
      </p:sp>
    </p:spTree>
    <p:extLst>
      <p:ext uri="{BB962C8B-B14F-4D97-AF65-F5344CB8AC3E}">
        <p14:creationId xmlns:p14="http://schemas.microsoft.com/office/powerpoint/2010/main" val="4265796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11/25/2020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820229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educacao.ceie-br.org/computacaoafetiva/#FRIJDA1994" TargetMode="External"/><Relationship Id="rId2" Type="http://schemas.openxmlformats.org/officeDocument/2006/relationships/hyperlink" Target="https://ieducacao.ceie-br.org/computacaoafetiva/#ORTONY198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aulekman.com/wp-content/uploads/2013/07/All-Emotions-Are-Basic.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b.media.mit.edu/~picar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ieducacao.ceie-br.org/computacaoafetiva/#ZHOU2003" TargetMode="External"/><Relationship Id="rId7" Type="http://schemas.openxmlformats.org/officeDocument/2006/relationships/hyperlink" Target="https://ieducacao.ceie-br.org/computacaoafetiva/#BAKER2010" TargetMode="External"/><Relationship Id="rId2" Type="http://schemas.openxmlformats.org/officeDocument/2006/relationships/hyperlink" Target="https://ieducacao.ceie-br.org/computacaoafetiva/#ORTONY1988" TargetMode="External"/><Relationship Id="rId1" Type="http://schemas.openxmlformats.org/officeDocument/2006/relationships/slideLayout" Target="../slideLayouts/slideLayout2.xml"/><Relationship Id="rId6" Type="http://schemas.openxmlformats.org/officeDocument/2006/relationships/hyperlink" Target="https://ieducacao.ceie-br.org/computacaoafetiva/#JAQUES2008" TargetMode="External"/><Relationship Id="rId5" Type="http://schemas.openxmlformats.org/officeDocument/2006/relationships/hyperlink" Target="https://ieducacao.ceie-br.org/computacaoafetiva/#JAQUES2007" TargetMode="External"/><Relationship Id="rId4" Type="http://schemas.openxmlformats.org/officeDocument/2006/relationships/hyperlink" Target="https://ieducacao.ceie-br.org/computacaoafetiva/#CONATI201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aulekman.com/facs-fa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ieducacao.ceie-br.org/computacaoafetiva/#COWIE2014" TargetMode="External"/><Relationship Id="rId3" Type="http://schemas.openxmlformats.org/officeDocument/2006/relationships/hyperlink" Target="http://lattes.cnpq.br/3065451855228626" TargetMode="External"/><Relationship Id="rId7" Type="http://schemas.openxmlformats.org/officeDocument/2006/relationships/hyperlink" Target="https://ieducacao.ceie-br.org/computacaoafetiva/#SILVA2016b" TargetMode="External"/><Relationship Id="rId2" Type="http://schemas.openxmlformats.org/officeDocument/2006/relationships/hyperlink" Target="http://lattes.cnpq.br/3071039194694398" TargetMode="External"/><Relationship Id="rId1" Type="http://schemas.openxmlformats.org/officeDocument/2006/relationships/slideLayout" Target="../slideLayouts/slideLayout2.xml"/><Relationship Id="rId6" Type="http://schemas.openxmlformats.org/officeDocument/2006/relationships/hyperlink" Target="https://ieducacao.ceie-br.org/computacaoafetiva/#SILVA2016a" TargetMode="External"/><Relationship Id="rId5" Type="http://schemas.openxmlformats.org/officeDocument/2006/relationships/hyperlink" Target="https://ieducacao.ceie-br.org/computacaoafetiva/#GRANATYR2017" TargetMode="External"/><Relationship Id="rId4" Type="http://schemas.openxmlformats.org/officeDocument/2006/relationships/hyperlink" Target="https://ieducacao.ceie-br.org/computacaoafetiva/#MORAIS2017"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news.mit.edu/2012/smile-detector-05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journals.sagepub.com/doi/10.1177/0539018405058216"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167425"/>
            <a:ext cx="8596668" cy="5873937"/>
          </a:xfrm>
        </p:spPr>
        <p:txBody>
          <a:bodyPr>
            <a:normAutofit/>
          </a:bodyPr>
          <a:lstStyle/>
          <a:p>
            <a:pPr marL="0" indent="0">
              <a:buNone/>
            </a:pPr>
            <a:r>
              <a:rPr lang="pt-BR" sz="2400" dirty="0" smtClean="0"/>
              <a:t>Informática na Educação</a:t>
            </a:r>
          </a:p>
          <a:p>
            <a:pPr marL="0" indent="0">
              <a:buNone/>
            </a:pPr>
            <a:r>
              <a:rPr lang="pt-BR" sz="2400" dirty="0" smtClean="0"/>
              <a:t>Série de livros-textos – CEIE – SBC</a:t>
            </a:r>
          </a:p>
          <a:p>
            <a:pPr marL="0" indent="0">
              <a:buNone/>
            </a:pPr>
            <a:endParaRPr lang="pt-BR" sz="2400" dirty="0"/>
          </a:p>
          <a:p>
            <a:r>
              <a:rPr lang="pt-BR" sz="2400" dirty="0"/>
              <a:t>Computação Afetiva Aplicada a Educação</a:t>
            </a:r>
          </a:p>
          <a:p>
            <a:pPr lvl="1"/>
            <a:r>
              <a:rPr lang="pt-BR" sz="2200" dirty="0"/>
              <a:t>Patrícia A. Jaques, Maria Augusta S. N. Nunes</a:t>
            </a:r>
          </a:p>
          <a:p>
            <a:pPr marL="0" indent="0">
              <a:buNone/>
            </a:pPr>
            <a:endParaRPr lang="pt-BR" sz="2400" dirty="0"/>
          </a:p>
        </p:txBody>
      </p:sp>
      <p:pic>
        <p:nvPicPr>
          <p:cNvPr id="6" name="Imagem 5" descr="Computação Afetiv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6333" y="2859110"/>
            <a:ext cx="5138669" cy="3831464"/>
          </a:xfrm>
          <a:prstGeom prst="rect">
            <a:avLst/>
          </a:prstGeom>
          <a:noFill/>
          <a:ln>
            <a:noFill/>
          </a:ln>
        </p:spPr>
      </p:pic>
    </p:spTree>
    <p:extLst>
      <p:ext uri="{BB962C8B-B14F-4D97-AF65-F5344CB8AC3E}">
        <p14:creationId xmlns:p14="http://schemas.microsoft.com/office/powerpoint/2010/main" val="993324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2. Emoção</a:t>
            </a:r>
            <a:endParaRPr lang="pt-BR" dirty="0"/>
          </a:p>
        </p:txBody>
      </p:sp>
      <p:sp>
        <p:nvSpPr>
          <p:cNvPr id="3" name="Espaço Reservado para Conteúdo 2"/>
          <p:cNvSpPr>
            <a:spLocks noGrp="1"/>
          </p:cNvSpPr>
          <p:nvPr>
            <p:ph idx="1"/>
          </p:nvPr>
        </p:nvSpPr>
        <p:spPr>
          <a:xfrm>
            <a:off x="677334" y="1532587"/>
            <a:ext cx="8596668" cy="4508776"/>
          </a:xfrm>
        </p:spPr>
        <p:txBody>
          <a:bodyPr>
            <a:normAutofit/>
          </a:bodyPr>
          <a:lstStyle/>
          <a:p>
            <a:endParaRPr lang="pt-BR" sz="2200" dirty="0" smtClean="0"/>
          </a:p>
          <a:p>
            <a:r>
              <a:rPr lang="pt-BR" sz="2200" dirty="0" smtClean="0"/>
              <a:t>As </a:t>
            </a:r>
            <a:r>
              <a:rPr lang="pt-BR" sz="2200" dirty="0"/>
              <a:t>emoções são breves (possuem curta duração), intensas e são disparadas pela avaliação de um evento</a:t>
            </a:r>
            <a:r>
              <a:rPr lang="pt-BR" sz="2200" dirty="0" smtClean="0"/>
              <a:t>.</a:t>
            </a:r>
          </a:p>
          <a:p>
            <a:r>
              <a:rPr lang="pt-BR" sz="2200" dirty="0" smtClean="0"/>
              <a:t>Possuem </a:t>
            </a:r>
            <a:r>
              <a:rPr lang="pt-BR" sz="2200" dirty="0"/>
              <a:t>valência (positiva ou negativa) (</a:t>
            </a:r>
            <a:r>
              <a:rPr lang="pt-BR" sz="2200" dirty="0">
                <a:hlinkClick r:id="rId2"/>
              </a:rPr>
              <a:t>ORTONY et al., 1988</a:t>
            </a:r>
            <a:r>
              <a:rPr lang="pt-BR" sz="2200" dirty="0" smtClean="0"/>
              <a:t>)</a:t>
            </a:r>
          </a:p>
          <a:p>
            <a:r>
              <a:rPr lang="pt-BR" sz="2200" dirty="0" smtClean="0"/>
              <a:t>São intencionais, direcionadas </a:t>
            </a:r>
            <a:r>
              <a:rPr lang="pt-BR" sz="2200" dirty="0"/>
              <a:t>a um objeto (ou pessoa</a:t>
            </a:r>
            <a:r>
              <a:rPr lang="pt-BR" sz="2200" dirty="0"/>
              <a:t>) (</a:t>
            </a:r>
            <a:r>
              <a:rPr lang="pt-BR" sz="2200" dirty="0">
                <a:hlinkClick r:id="rId3"/>
              </a:rPr>
              <a:t>FRIJDA, 1994</a:t>
            </a:r>
            <a:r>
              <a:rPr lang="pt-BR" sz="2200" dirty="0" smtClean="0"/>
              <a:t>)</a:t>
            </a:r>
          </a:p>
          <a:p>
            <a:endParaRPr lang="pt-BR" sz="2200" dirty="0" smtClean="0"/>
          </a:p>
          <a:p>
            <a:r>
              <a:rPr lang="pt-BR" sz="2200" dirty="0" smtClean="0"/>
              <a:t>Se </a:t>
            </a:r>
            <a:r>
              <a:rPr lang="pt-BR" sz="2200" dirty="0"/>
              <a:t>um aluno está frustrado com sua nota em uma avaliação, essa nota é o objeto intencional da frustração do aluno.</a:t>
            </a:r>
          </a:p>
          <a:p>
            <a:endParaRPr lang="pt-BR" dirty="0"/>
          </a:p>
        </p:txBody>
      </p:sp>
    </p:spTree>
    <p:extLst>
      <p:ext uri="{BB962C8B-B14F-4D97-AF65-F5344CB8AC3E}">
        <p14:creationId xmlns:p14="http://schemas.microsoft.com/office/powerpoint/2010/main" val="2505602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9339" y="211787"/>
            <a:ext cx="8596668" cy="915555"/>
          </a:xfrm>
        </p:spPr>
        <p:txBody>
          <a:bodyPr>
            <a:normAutofit/>
          </a:bodyPr>
          <a:lstStyle/>
          <a:p>
            <a:r>
              <a:rPr lang="pt-BR" sz="2000" dirty="0"/>
              <a:t>Dependendo da linha teórica que os pesquisadores seguem, eles se dedicam a estudar um desses componentes da </a:t>
            </a:r>
            <a:r>
              <a:rPr lang="pt-BR" sz="2000" dirty="0" smtClean="0"/>
              <a:t>emoção</a:t>
            </a:r>
            <a:endParaRPr lang="pt-BR" sz="2000" dirty="0"/>
          </a:p>
        </p:txBody>
      </p:sp>
      <p:pic>
        <p:nvPicPr>
          <p:cNvPr id="5" name="Imagem 4"/>
          <p:cNvPicPr/>
          <p:nvPr/>
        </p:nvPicPr>
        <p:blipFill rotWithShape="1">
          <a:blip r:embed="rId2"/>
          <a:srcRect l="6711" t="11829" r="10187" b="12459"/>
          <a:stretch/>
        </p:blipFill>
        <p:spPr bwMode="auto">
          <a:xfrm>
            <a:off x="439339" y="864296"/>
            <a:ext cx="10884189" cy="58872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2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212943"/>
            <a:ext cx="8596668" cy="5828420"/>
          </a:xfrm>
        </p:spPr>
        <p:txBody>
          <a:bodyPr>
            <a:normAutofit/>
          </a:bodyPr>
          <a:lstStyle/>
          <a:p>
            <a:r>
              <a:rPr lang="en-US" sz="2000" dirty="0"/>
              <a:t>EKMAN, P. </a:t>
            </a:r>
            <a:r>
              <a:rPr lang="en-US" sz="2000" u="sng" dirty="0">
                <a:hlinkClick r:id="rId2"/>
              </a:rPr>
              <a:t>All Emotions are Basic</a:t>
            </a:r>
            <a:r>
              <a:rPr lang="en-US" sz="2000" dirty="0"/>
              <a:t>. In: DAVIDSON, R. (Ed.). </a:t>
            </a:r>
            <a:r>
              <a:rPr lang="en-US" sz="2000" b="1" dirty="0"/>
              <a:t>The nature of emotions: Fundamental questions.</a:t>
            </a:r>
            <a:r>
              <a:rPr lang="en-US" sz="2000" dirty="0"/>
              <a:t> </a:t>
            </a:r>
            <a:r>
              <a:rPr lang="pt-BR" sz="2000" dirty="0"/>
              <a:t>Oxford: Oxford </a:t>
            </a:r>
            <a:r>
              <a:rPr lang="pt-BR" sz="2000" dirty="0" err="1"/>
              <a:t>University</a:t>
            </a:r>
            <a:r>
              <a:rPr lang="pt-BR" sz="2000" dirty="0"/>
              <a:t> Press, 1994. p. 15–19.</a:t>
            </a:r>
          </a:p>
          <a:p>
            <a:r>
              <a:rPr lang="pt-BR" sz="2000" dirty="0" smtClean="0"/>
              <a:t>Componente </a:t>
            </a:r>
            <a:r>
              <a:rPr lang="pt-BR" sz="2000" dirty="0"/>
              <a:t>de expressão </a:t>
            </a:r>
            <a:r>
              <a:rPr lang="pt-BR" sz="2000" dirty="0" smtClean="0"/>
              <a:t>motora (expressão </a:t>
            </a:r>
            <a:r>
              <a:rPr lang="pt-BR" sz="2000" dirty="0"/>
              <a:t>facial de emoções </a:t>
            </a:r>
            <a:r>
              <a:rPr lang="pt-BR" sz="2000" dirty="0" smtClean="0"/>
              <a:t>básicas).</a:t>
            </a:r>
          </a:p>
          <a:p>
            <a:r>
              <a:rPr lang="pt-BR" sz="2000" dirty="0" smtClean="0"/>
              <a:t>O </a:t>
            </a:r>
            <a:r>
              <a:rPr lang="pt-BR" sz="2000" dirty="0"/>
              <a:t>modelo de emoções </a:t>
            </a:r>
            <a:r>
              <a:rPr lang="pt-BR" sz="2000" dirty="0" smtClean="0"/>
              <a:t>possuem </a:t>
            </a:r>
            <a:r>
              <a:rPr lang="pt-BR" sz="2000" dirty="0"/>
              <a:t>o mesmo padrão comportamental e expressivo de reações. </a:t>
            </a:r>
            <a:endParaRPr lang="pt-BR" sz="2000" dirty="0"/>
          </a:p>
        </p:txBody>
      </p:sp>
      <p:pic>
        <p:nvPicPr>
          <p:cNvPr id="4" name="Imagem 3" descr="Emoções básica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4911" y="2529278"/>
            <a:ext cx="5221492" cy="4328722"/>
          </a:xfrm>
          <a:prstGeom prst="rect">
            <a:avLst/>
          </a:prstGeom>
          <a:noFill/>
          <a:ln>
            <a:noFill/>
          </a:ln>
        </p:spPr>
      </p:pic>
    </p:spTree>
    <p:extLst>
      <p:ext uri="{BB962C8B-B14F-4D97-AF65-F5344CB8AC3E}">
        <p14:creationId xmlns:p14="http://schemas.microsoft.com/office/powerpoint/2010/main" val="10048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715" y="121085"/>
            <a:ext cx="8596668" cy="1320800"/>
          </a:xfrm>
        </p:spPr>
        <p:txBody>
          <a:bodyPr>
            <a:normAutofit/>
          </a:bodyPr>
          <a:lstStyle/>
          <a:p>
            <a:r>
              <a:rPr lang="pt-BR" dirty="0"/>
              <a:t>Trabalhos de Computação Afetiva aplicada à </a:t>
            </a:r>
            <a:r>
              <a:rPr lang="pt-BR" dirty="0" smtClean="0"/>
              <a:t>Educação</a:t>
            </a:r>
            <a:endParaRPr lang="pt-BR" dirty="0"/>
          </a:p>
        </p:txBody>
      </p:sp>
      <p:sp>
        <p:nvSpPr>
          <p:cNvPr id="3" name="Espaço Reservado para Conteúdo 2"/>
          <p:cNvSpPr>
            <a:spLocks noGrp="1"/>
          </p:cNvSpPr>
          <p:nvPr>
            <p:ph idx="1"/>
          </p:nvPr>
        </p:nvSpPr>
        <p:spPr>
          <a:xfrm>
            <a:off x="677334" y="1441885"/>
            <a:ext cx="8596668" cy="4599477"/>
          </a:xfrm>
        </p:spPr>
        <p:txBody>
          <a:bodyPr>
            <a:normAutofit lnSpcReduction="10000"/>
          </a:bodyPr>
          <a:lstStyle/>
          <a:p>
            <a:r>
              <a:rPr lang="pt-BR" dirty="0" smtClean="0"/>
              <a:t>(</a:t>
            </a:r>
            <a:r>
              <a:rPr lang="pt-BR" dirty="0"/>
              <a:t>1) ambientes que detectam automaticamente as emoções do estudante</a:t>
            </a:r>
            <a:r>
              <a:rPr lang="pt-BR" dirty="0" smtClean="0"/>
              <a:t>;</a:t>
            </a:r>
          </a:p>
          <a:p>
            <a:r>
              <a:rPr lang="pt-BR" dirty="0" smtClean="0"/>
              <a:t>(</a:t>
            </a:r>
            <a:r>
              <a:rPr lang="pt-BR" dirty="0"/>
              <a:t>2) ambientes que buscam se adaptar às emoções dos estudantes de alguma forma</a:t>
            </a:r>
            <a:r>
              <a:rPr lang="pt-BR" dirty="0" smtClean="0"/>
              <a:t>.</a:t>
            </a:r>
          </a:p>
          <a:p>
            <a:endParaRPr lang="pt-BR" dirty="0"/>
          </a:p>
          <a:p>
            <a:endParaRPr lang="pt-BR" dirty="0" smtClean="0"/>
          </a:p>
          <a:p>
            <a:pPr marL="342900" lvl="1" indent="-342900"/>
            <a:r>
              <a:rPr lang="pt-BR" sz="2200" dirty="0" smtClean="0"/>
              <a:t>Embora </a:t>
            </a:r>
            <a:r>
              <a:rPr lang="pt-BR" sz="2200" dirty="0"/>
              <a:t>seja objetivo final da maioria das pesquisas tratar do </a:t>
            </a:r>
            <a:r>
              <a:rPr lang="pt-BR" sz="2200" b="1" dirty="0"/>
              <a:t>loop </a:t>
            </a:r>
            <a:r>
              <a:rPr lang="pt-BR" sz="2200" b="1" dirty="0" smtClean="0"/>
              <a:t>afetivo</a:t>
            </a:r>
            <a:r>
              <a:rPr lang="pt-BR" sz="2200" dirty="0" smtClean="0"/>
              <a:t>, </a:t>
            </a:r>
            <a:r>
              <a:rPr lang="pt-BR" sz="2200" dirty="0"/>
              <a:t>a maioria dos trabalhos trata esses temas separadamente devido à sua complexidade.</a:t>
            </a:r>
          </a:p>
          <a:p>
            <a:endParaRPr lang="pt-BR" sz="2200" dirty="0" smtClean="0"/>
          </a:p>
          <a:p>
            <a:pPr lvl="1"/>
            <a:r>
              <a:rPr lang="pt-BR" sz="2200" dirty="0" smtClean="0"/>
              <a:t>os </a:t>
            </a:r>
            <a:r>
              <a:rPr lang="pt-BR" sz="2200" dirty="0"/>
              <a:t>sistemas </a:t>
            </a:r>
            <a:r>
              <a:rPr lang="pt-BR" sz="2200" dirty="0"/>
              <a:t>detectam </a:t>
            </a:r>
            <a:r>
              <a:rPr lang="pt-BR" sz="2200" dirty="0" smtClean="0"/>
              <a:t>automaticamente as </a:t>
            </a:r>
            <a:r>
              <a:rPr lang="pt-BR" sz="2200" dirty="0"/>
              <a:t>emoções do </a:t>
            </a:r>
            <a:r>
              <a:rPr lang="pt-BR" sz="2200" dirty="0" smtClean="0"/>
              <a:t>estudante</a:t>
            </a:r>
          </a:p>
          <a:p>
            <a:pPr lvl="1"/>
            <a:r>
              <a:rPr lang="pt-BR" sz="2200" dirty="0" smtClean="0"/>
              <a:t>estratégias </a:t>
            </a:r>
            <a:r>
              <a:rPr lang="pt-BR" sz="2200" dirty="0"/>
              <a:t>de interação e </a:t>
            </a:r>
            <a:r>
              <a:rPr lang="pt-BR" sz="2200" dirty="0" smtClean="0"/>
              <a:t>aprendizagem são adaptadas </a:t>
            </a:r>
            <a:r>
              <a:rPr lang="pt-BR" sz="2200" dirty="0"/>
              <a:t> </a:t>
            </a:r>
            <a:endParaRPr lang="pt-BR" sz="2200" dirty="0"/>
          </a:p>
        </p:txBody>
      </p:sp>
    </p:spTree>
    <p:extLst>
      <p:ext uri="{BB962C8B-B14F-4D97-AF65-F5344CB8AC3E}">
        <p14:creationId xmlns:p14="http://schemas.microsoft.com/office/powerpoint/2010/main" val="341905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715" y="121085"/>
            <a:ext cx="8596668" cy="1320800"/>
          </a:xfrm>
        </p:spPr>
        <p:txBody>
          <a:bodyPr>
            <a:normAutofit fontScale="90000"/>
          </a:bodyPr>
          <a:lstStyle/>
          <a:p>
            <a:r>
              <a:rPr lang="pt-BR" dirty="0" smtClean="0"/>
              <a:t>Quais </a:t>
            </a:r>
            <a:r>
              <a:rPr lang="pt-BR" dirty="0"/>
              <a:t>as formas de detecção automática das emoções por sistemas computacionais?</a:t>
            </a:r>
            <a:br>
              <a:rPr lang="pt-BR" dirty="0"/>
            </a:br>
            <a:endParaRPr lang="pt-BR" dirty="0"/>
          </a:p>
        </p:txBody>
      </p:sp>
      <p:sp>
        <p:nvSpPr>
          <p:cNvPr id="3" name="Espaço Reservado para Conteúdo 2"/>
          <p:cNvSpPr>
            <a:spLocks noGrp="1"/>
          </p:cNvSpPr>
          <p:nvPr>
            <p:ph idx="1"/>
          </p:nvPr>
        </p:nvSpPr>
        <p:spPr>
          <a:xfrm>
            <a:off x="677334" y="1441885"/>
            <a:ext cx="9218228" cy="4599477"/>
          </a:xfrm>
        </p:spPr>
        <p:txBody>
          <a:bodyPr>
            <a:normAutofit fontScale="92500" lnSpcReduction="10000"/>
          </a:bodyPr>
          <a:lstStyle/>
          <a:p>
            <a:pPr>
              <a:buFont typeface="+mj-lt"/>
              <a:buAutoNum type="arabicPeriod"/>
            </a:pPr>
            <a:r>
              <a:rPr lang="pt-BR" sz="2200" b="1" dirty="0" smtClean="0"/>
              <a:t>voz</a:t>
            </a:r>
            <a:r>
              <a:rPr lang="pt-BR" sz="2200" dirty="0" smtClean="0"/>
              <a:t> </a:t>
            </a:r>
            <a:r>
              <a:rPr lang="pt-BR" sz="2200" dirty="0"/>
              <a:t>(prosódia</a:t>
            </a:r>
            <a:r>
              <a:rPr lang="pt-BR" sz="2200" dirty="0" smtClean="0"/>
              <a:t>);</a:t>
            </a:r>
          </a:p>
          <a:p>
            <a:pPr>
              <a:buFont typeface="+mj-lt"/>
              <a:buAutoNum type="arabicPeriod"/>
            </a:pPr>
            <a:r>
              <a:rPr lang="pt-BR" sz="2200" b="1" dirty="0" smtClean="0"/>
              <a:t>texto</a:t>
            </a:r>
            <a:r>
              <a:rPr lang="pt-BR" sz="2200" dirty="0" smtClean="0"/>
              <a:t> </a:t>
            </a:r>
            <a:r>
              <a:rPr lang="pt-BR" sz="2200" dirty="0"/>
              <a:t>(diálogo, mensagens, posts</a:t>
            </a:r>
            <a:r>
              <a:rPr lang="pt-BR" sz="2200" dirty="0" smtClean="0"/>
              <a:t>);</a:t>
            </a:r>
          </a:p>
          <a:p>
            <a:pPr>
              <a:buFont typeface="+mj-lt"/>
              <a:buAutoNum type="arabicPeriod"/>
            </a:pPr>
            <a:r>
              <a:rPr lang="pt-BR" sz="2200" dirty="0" smtClean="0"/>
              <a:t>comportamento observável nas </a:t>
            </a:r>
            <a:r>
              <a:rPr lang="pt-BR" sz="2200" b="1" dirty="0"/>
              <a:t>ações do usuário na interface </a:t>
            </a:r>
            <a:r>
              <a:rPr lang="pt-BR" sz="2200" dirty="0"/>
              <a:t>do sistema </a:t>
            </a:r>
            <a:r>
              <a:rPr lang="pt-BR" sz="2200" dirty="0" smtClean="0"/>
              <a:t>(opções </a:t>
            </a:r>
            <a:r>
              <a:rPr lang="pt-BR" sz="2200" dirty="0"/>
              <a:t>escolhidas, erros e acertos de exercícios, pedido de ajuda, velocidade de </a:t>
            </a:r>
            <a:r>
              <a:rPr lang="pt-BR" sz="2200" dirty="0" smtClean="0"/>
              <a:t>digitação);</a:t>
            </a:r>
          </a:p>
          <a:p>
            <a:pPr>
              <a:buFont typeface="+mj-lt"/>
              <a:buAutoNum type="arabicPeriod"/>
            </a:pPr>
            <a:r>
              <a:rPr lang="pt-BR" sz="2200" b="1" dirty="0" smtClean="0"/>
              <a:t>expressões </a:t>
            </a:r>
            <a:r>
              <a:rPr lang="pt-BR" sz="2200" b="1" dirty="0"/>
              <a:t>faciais </a:t>
            </a:r>
            <a:r>
              <a:rPr lang="pt-BR" sz="2200" dirty="0"/>
              <a:t>e movimento dos olhos (</a:t>
            </a:r>
            <a:r>
              <a:rPr lang="pt-BR" sz="2200" i="1" dirty="0" err="1"/>
              <a:t>eyetracking</a:t>
            </a:r>
            <a:r>
              <a:rPr lang="pt-BR" sz="2200" dirty="0" smtClean="0"/>
              <a:t>);</a:t>
            </a:r>
          </a:p>
          <a:p>
            <a:pPr>
              <a:buFont typeface="+mj-lt"/>
              <a:buAutoNum type="arabicPeriod"/>
            </a:pPr>
            <a:r>
              <a:rPr lang="pt-BR" sz="2200" b="1" dirty="0" smtClean="0"/>
              <a:t>sinais </a:t>
            </a:r>
            <a:r>
              <a:rPr lang="pt-BR" sz="2200" b="1" dirty="0"/>
              <a:t>fisiológicos </a:t>
            </a:r>
            <a:r>
              <a:rPr lang="pt-BR" sz="2200" dirty="0"/>
              <a:t>(batimentos cardíacos, </a:t>
            </a:r>
            <a:r>
              <a:rPr lang="pt-BR" sz="2200" dirty="0" err="1"/>
              <a:t>eletromiograma</a:t>
            </a:r>
            <a:r>
              <a:rPr lang="pt-BR" sz="2200" dirty="0"/>
              <a:t> – tensão muscular, condutividade da pele, respiração</a:t>
            </a:r>
            <a:r>
              <a:rPr lang="pt-BR" sz="2200" dirty="0" smtClean="0"/>
              <a:t>);</a:t>
            </a:r>
          </a:p>
          <a:p>
            <a:pPr>
              <a:buFont typeface="+mj-lt"/>
              <a:buAutoNum type="arabicPeriod"/>
            </a:pPr>
            <a:r>
              <a:rPr lang="pt-BR" sz="2200" b="1" dirty="0" smtClean="0"/>
              <a:t>ondas </a:t>
            </a:r>
            <a:r>
              <a:rPr lang="pt-BR" sz="2200" b="1" dirty="0"/>
              <a:t>cerebrais </a:t>
            </a:r>
            <a:r>
              <a:rPr lang="pt-BR" sz="2200" dirty="0"/>
              <a:t>(eletroencefalograma – ECG</a:t>
            </a:r>
            <a:r>
              <a:rPr lang="pt-BR" sz="2200" dirty="0" smtClean="0"/>
              <a:t>);</a:t>
            </a:r>
          </a:p>
          <a:p>
            <a:pPr>
              <a:buFont typeface="+mj-lt"/>
              <a:buAutoNum type="arabicPeriod"/>
            </a:pPr>
            <a:r>
              <a:rPr lang="pt-BR" sz="2200" b="1" dirty="0" smtClean="0"/>
              <a:t>expressão </a:t>
            </a:r>
            <a:r>
              <a:rPr lang="pt-BR" sz="2200" b="1" dirty="0"/>
              <a:t>corporal</a:t>
            </a:r>
            <a:r>
              <a:rPr lang="pt-BR" sz="2200" dirty="0" smtClean="0"/>
              <a:t>.</a:t>
            </a:r>
          </a:p>
          <a:p>
            <a:endParaRPr lang="pt-BR" sz="2200" dirty="0" smtClean="0"/>
          </a:p>
          <a:p>
            <a:pPr lvl="2"/>
            <a:r>
              <a:rPr lang="pt-BR" sz="2200" dirty="0" smtClean="0"/>
              <a:t>Trabalhos </a:t>
            </a:r>
            <a:r>
              <a:rPr lang="pt-BR" sz="2200" dirty="0"/>
              <a:t>em ECG são mais </a:t>
            </a:r>
            <a:r>
              <a:rPr lang="pt-BR" sz="2200" dirty="0" smtClean="0"/>
              <a:t>recentes</a:t>
            </a:r>
            <a:endParaRPr lang="pt-BR" sz="2200" dirty="0"/>
          </a:p>
          <a:p>
            <a:endParaRPr lang="pt-BR" dirty="0"/>
          </a:p>
        </p:txBody>
      </p:sp>
    </p:spTree>
    <p:extLst>
      <p:ext uri="{BB962C8B-B14F-4D97-AF65-F5344CB8AC3E}">
        <p14:creationId xmlns:p14="http://schemas.microsoft.com/office/powerpoint/2010/main" val="43275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551145"/>
            <a:ext cx="8596668" cy="5490217"/>
          </a:xfrm>
        </p:spPr>
        <p:txBody>
          <a:bodyPr>
            <a:normAutofit/>
          </a:bodyPr>
          <a:lstStyle/>
          <a:p>
            <a:r>
              <a:rPr lang="pt-BR" sz="2200" u="sng" dirty="0" err="1">
                <a:hlinkClick r:id="rId2"/>
              </a:rPr>
              <a:t>Rosalind</a:t>
            </a:r>
            <a:r>
              <a:rPr lang="pt-BR" sz="2200" u="sng" dirty="0">
                <a:hlinkClick r:id="rId2"/>
              </a:rPr>
              <a:t> </a:t>
            </a:r>
            <a:r>
              <a:rPr lang="pt-BR" sz="2200" u="sng" dirty="0" err="1">
                <a:hlinkClick r:id="rId2"/>
              </a:rPr>
              <a:t>Picard</a:t>
            </a:r>
            <a:r>
              <a:rPr lang="pt-BR" sz="2200" dirty="0"/>
              <a:t> </a:t>
            </a:r>
            <a:r>
              <a:rPr lang="pt-BR" sz="2200" dirty="0" smtClean="0"/>
              <a:t>(grupo de pesquisa) precursores </a:t>
            </a:r>
            <a:r>
              <a:rPr lang="pt-BR" sz="2200" dirty="0"/>
              <a:t>nos trabalhos de reconhecimento de emoções por </a:t>
            </a:r>
            <a:r>
              <a:rPr lang="pt-BR" sz="2200" b="1" dirty="0"/>
              <a:t>sinais </a:t>
            </a:r>
            <a:r>
              <a:rPr lang="pt-BR" sz="2200" b="1" dirty="0" smtClean="0"/>
              <a:t>fisiológicos</a:t>
            </a:r>
          </a:p>
          <a:p>
            <a:endParaRPr lang="pt-BR" sz="2200" dirty="0" smtClean="0"/>
          </a:p>
          <a:p>
            <a:r>
              <a:rPr lang="pt-BR" sz="2200" dirty="0" smtClean="0"/>
              <a:t>equipamentos </a:t>
            </a:r>
            <a:r>
              <a:rPr lang="pt-BR" sz="2200" dirty="0"/>
              <a:t>capazes de detectar emoções por meio do batimento cardíaco, condutividade elétrica da pele e dos músculos e </a:t>
            </a:r>
            <a:r>
              <a:rPr lang="pt-BR" sz="2200" dirty="0" smtClean="0"/>
              <a:t>respiração</a:t>
            </a:r>
          </a:p>
          <a:p>
            <a:endParaRPr lang="pt-BR" sz="2200" dirty="0" smtClean="0"/>
          </a:p>
          <a:p>
            <a:r>
              <a:rPr lang="pt-BR" sz="2200" dirty="0" smtClean="0"/>
              <a:t>Vantagem</a:t>
            </a:r>
          </a:p>
          <a:p>
            <a:pPr lvl="1"/>
            <a:r>
              <a:rPr lang="pt-BR" sz="2200" dirty="0" smtClean="0"/>
              <a:t>forma </a:t>
            </a:r>
            <a:r>
              <a:rPr lang="pt-BR" sz="2200" dirty="0"/>
              <a:t>de reconhecimento emocional </a:t>
            </a:r>
            <a:r>
              <a:rPr lang="pt-BR" sz="2200" dirty="0" smtClean="0"/>
              <a:t>inumana</a:t>
            </a:r>
          </a:p>
          <a:p>
            <a:pPr lvl="1"/>
            <a:r>
              <a:rPr lang="pt-BR" sz="2200" dirty="0" smtClean="0"/>
              <a:t>Estudante </a:t>
            </a:r>
            <a:r>
              <a:rPr lang="pt-BR" sz="2200" dirty="0"/>
              <a:t>dificilmente conseguiria </a:t>
            </a:r>
            <a:r>
              <a:rPr lang="pt-BR" sz="2200" dirty="0" smtClean="0"/>
              <a:t>enganar </a:t>
            </a:r>
            <a:r>
              <a:rPr lang="pt-BR" sz="2200" dirty="0"/>
              <a:t>um robô </a:t>
            </a:r>
            <a:r>
              <a:rPr lang="pt-BR" sz="2200" dirty="0" smtClean="0"/>
              <a:t>professor</a:t>
            </a:r>
          </a:p>
          <a:p>
            <a:r>
              <a:rPr lang="pt-BR" sz="2200" dirty="0" smtClean="0"/>
              <a:t>Desvantagem</a:t>
            </a:r>
          </a:p>
          <a:p>
            <a:pPr lvl="1"/>
            <a:r>
              <a:rPr lang="pt-BR" sz="2200" dirty="0" smtClean="0"/>
              <a:t>equipamentos caros </a:t>
            </a:r>
            <a:r>
              <a:rPr lang="pt-BR" sz="2200" dirty="0"/>
              <a:t>e </a:t>
            </a:r>
            <a:r>
              <a:rPr lang="pt-BR" sz="2200" dirty="0" smtClean="0"/>
              <a:t>intrusivos</a:t>
            </a:r>
            <a:endParaRPr lang="pt-BR" sz="2200" dirty="0"/>
          </a:p>
          <a:p>
            <a:pPr lvl="1"/>
            <a:endParaRPr lang="pt-BR" dirty="0"/>
          </a:p>
          <a:p>
            <a:endParaRPr lang="pt-BR" dirty="0"/>
          </a:p>
        </p:txBody>
      </p:sp>
      <p:pic>
        <p:nvPicPr>
          <p:cNvPr id="4" name="Imagem 3"/>
          <p:cNvPicPr/>
          <p:nvPr/>
        </p:nvPicPr>
        <p:blipFill rotWithShape="1">
          <a:blip r:embed="rId3"/>
          <a:srcRect l="13261" t="9759" r="15319"/>
          <a:stretch/>
        </p:blipFill>
        <p:spPr bwMode="auto">
          <a:xfrm>
            <a:off x="8336280" y="4226560"/>
            <a:ext cx="3855720" cy="26314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5653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576196"/>
            <a:ext cx="9381066" cy="6012493"/>
          </a:xfrm>
        </p:spPr>
        <p:txBody>
          <a:bodyPr>
            <a:normAutofit lnSpcReduction="10000"/>
          </a:bodyPr>
          <a:lstStyle/>
          <a:p>
            <a:r>
              <a:rPr lang="pt-BR" sz="2000" dirty="0" smtClean="0"/>
              <a:t>Segunda fonte </a:t>
            </a:r>
            <a:r>
              <a:rPr lang="pt-BR" sz="2000" dirty="0"/>
              <a:t>de dados é o </a:t>
            </a:r>
            <a:r>
              <a:rPr lang="pt-BR" sz="2000" b="1" dirty="0"/>
              <a:t>comportamento </a:t>
            </a:r>
            <a:r>
              <a:rPr lang="pt-BR" sz="2000" b="1" dirty="0" smtClean="0"/>
              <a:t>observável </a:t>
            </a:r>
            <a:r>
              <a:rPr lang="pt-BR" sz="2000" dirty="0" smtClean="0"/>
              <a:t>(toda </a:t>
            </a:r>
            <a:r>
              <a:rPr lang="pt-BR" sz="2000" dirty="0"/>
              <a:t>ação realizada pelo estudante na interação com o ambiente </a:t>
            </a:r>
            <a:r>
              <a:rPr lang="pt-BR" sz="2000" dirty="0" smtClean="0"/>
              <a:t>educacional)</a:t>
            </a:r>
          </a:p>
          <a:p>
            <a:pPr lvl="1"/>
            <a:r>
              <a:rPr lang="pt-BR" dirty="0" smtClean="0"/>
              <a:t>pedidos </a:t>
            </a:r>
            <a:r>
              <a:rPr lang="pt-BR" dirty="0"/>
              <a:t>de ajuda, tempo de resposta, acertos e erros dos exercícios </a:t>
            </a:r>
            <a:r>
              <a:rPr lang="pt-BR" dirty="0" smtClean="0"/>
              <a:t>resolvidos</a:t>
            </a:r>
          </a:p>
          <a:p>
            <a:pPr marL="0" indent="0">
              <a:buNone/>
            </a:pPr>
            <a:endParaRPr lang="pt-BR" sz="2000" dirty="0" smtClean="0"/>
          </a:p>
          <a:p>
            <a:pPr marL="0" indent="0">
              <a:buNone/>
            </a:pPr>
            <a:r>
              <a:rPr lang="pt-BR" sz="2000" dirty="0" smtClean="0"/>
              <a:t>Pesquisadores </a:t>
            </a:r>
            <a:r>
              <a:rPr lang="pt-BR" sz="2000" dirty="0"/>
              <a:t>têm usado duas </a:t>
            </a:r>
            <a:r>
              <a:rPr lang="pt-BR" sz="2000" dirty="0" smtClean="0"/>
              <a:t>abordagens:</a:t>
            </a:r>
          </a:p>
          <a:p>
            <a:r>
              <a:rPr lang="pt-BR" sz="2000" b="1" dirty="0" smtClean="0"/>
              <a:t>Modelo OCC </a:t>
            </a:r>
            <a:r>
              <a:rPr lang="pt-BR" sz="2000" dirty="0"/>
              <a:t>(</a:t>
            </a:r>
            <a:r>
              <a:rPr lang="pt-BR" sz="2000" dirty="0">
                <a:hlinkClick r:id="rId2"/>
              </a:rPr>
              <a:t>ORTONY; CLORE; COLLINS, 1988</a:t>
            </a:r>
            <a:r>
              <a:rPr lang="pt-BR" sz="2000" dirty="0"/>
              <a:t>)</a:t>
            </a:r>
            <a:endParaRPr lang="pt-BR" sz="2000" dirty="0" smtClean="0"/>
          </a:p>
          <a:p>
            <a:pPr lvl="1"/>
            <a:r>
              <a:rPr lang="pt-BR" sz="2000" dirty="0">
                <a:solidFill>
                  <a:schemeClr val="tx1"/>
                </a:solidFill>
              </a:rPr>
              <a:t>busca inferir o </a:t>
            </a:r>
            <a:r>
              <a:rPr lang="pt-BR" sz="2000" i="1" dirty="0" err="1" smtClean="0">
                <a:solidFill>
                  <a:schemeClr val="tx1"/>
                </a:solidFill>
              </a:rPr>
              <a:t>appraisal</a:t>
            </a:r>
            <a:r>
              <a:rPr lang="pt-BR" sz="2000" i="1" dirty="0" smtClean="0">
                <a:solidFill>
                  <a:schemeClr val="tx1"/>
                </a:solidFill>
              </a:rPr>
              <a:t>, </a:t>
            </a:r>
            <a:r>
              <a:rPr lang="pt-BR" sz="2000" dirty="0" smtClean="0">
                <a:solidFill>
                  <a:schemeClr val="tx1"/>
                </a:solidFill>
              </a:rPr>
              <a:t>padrões de avaliação cognitiva</a:t>
            </a:r>
          </a:p>
          <a:p>
            <a:pPr lvl="1"/>
            <a:r>
              <a:rPr lang="pt-BR" sz="2000" dirty="0">
                <a:solidFill>
                  <a:schemeClr val="tx1"/>
                </a:solidFill>
              </a:rPr>
              <a:t>Ao perceber um estímulo, o cérebro executa uma avaliação cognitiva, o </a:t>
            </a:r>
            <a:r>
              <a:rPr lang="pt-BR" sz="2000" i="1" dirty="0" err="1" smtClean="0">
                <a:solidFill>
                  <a:schemeClr val="tx1"/>
                </a:solidFill>
              </a:rPr>
              <a:t>appraisal</a:t>
            </a:r>
            <a:r>
              <a:rPr lang="pt-BR" sz="2000" i="1" dirty="0" smtClean="0">
                <a:solidFill>
                  <a:schemeClr val="tx1"/>
                </a:solidFill>
              </a:rPr>
              <a:t>, </a:t>
            </a:r>
            <a:r>
              <a:rPr lang="pt-BR" sz="2000" dirty="0" smtClean="0">
                <a:solidFill>
                  <a:schemeClr val="tx1"/>
                </a:solidFill>
              </a:rPr>
              <a:t>produzindo </a:t>
            </a:r>
            <a:r>
              <a:rPr lang="pt-BR" sz="2000" dirty="0">
                <a:solidFill>
                  <a:schemeClr val="tx1"/>
                </a:solidFill>
              </a:rPr>
              <a:t>imediatamente </a:t>
            </a:r>
            <a:r>
              <a:rPr lang="pt-BR" sz="2000" dirty="0" smtClean="0">
                <a:solidFill>
                  <a:schemeClr val="tx1"/>
                </a:solidFill>
              </a:rPr>
              <a:t>uma </a:t>
            </a:r>
            <a:r>
              <a:rPr lang="pt-BR" sz="2000" dirty="0" smtClean="0"/>
              <a:t>tendência </a:t>
            </a:r>
            <a:r>
              <a:rPr lang="pt-BR" sz="2000" dirty="0"/>
              <a:t>à ação em relação a objetos e eventos </a:t>
            </a:r>
            <a:endParaRPr lang="pt-BR" sz="2000" dirty="0" smtClean="0">
              <a:solidFill>
                <a:schemeClr val="tx1"/>
              </a:solidFill>
            </a:endParaRPr>
          </a:p>
          <a:p>
            <a:pPr lvl="1"/>
            <a:r>
              <a:rPr lang="pt-BR" sz="2000" dirty="0" smtClean="0">
                <a:solidFill>
                  <a:schemeClr val="tx1"/>
                </a:solidFill>
              </a:rPr>
              <a:t>redes </a:t>
            </a:r>
            <a:r>
              <a:rPr lang="pt-BR" sz="2000" dirty="0">
                <a:solidFill>
                  <a:schemeClr val="tx1"/>
                </a:solidFill>
              </a:rPr>
              <a:t>bayesianas </a:t>
            </a:r>
            <a:r>
              <a:rPr lang="pt-BR" sz="2000" u="sng" dirty="0">
                <a:solidFill>
                  <a:schemeClr val="tx1"/>
                </a:solidFill>
                <a:hlinkClick r:id="rId3"/>
              </a:rPr>
              <a:t>(ZHOU; CONATI, 2003</a:t>
            </a:r>
            <a:r>
              <a:rPr lang="pt-BR" sz="2000" dirty="0">
                <a:solidFill>
                  <a:schemeClr val="tx1"/>
                </a:solidFill>
              </a:rPr>
              <a:t>; </a:t>
            </a:r>
            <a:r>
              <a:rPr lang="pt-BR" sz="2000" u="sng" dirty="0">
                <a:solidFill>
                  <a:schemeClr val="tx1"/>
                </a:solidFill>
                <a:hlinkClick r:id="rId4"/>
              </a:rPr>
              <a:t>CONATI, 2011</a:t>
            </a:r>
            <a:r>
              <a:rPr lang="pt-BR" sz="2000" dirty="0">
                <a:solidFill>
                  <a:schemeClr val="tx1"/>
                </a:solidFill>
              </a:rPr>
              <a:t>)</a:t>
            </a:r>
          </a:p>
          <a:p>
            <a:pPr lvl="1"/>
            <a:r>
              <a:rPr lang="pt-BR" sz="2000" dirty="0">
                <a:solidFill>
                  <a:schemeClr val="tx1"/>
                </a:solidFill>
              </a:rPr>
              <a:t>raciocínio BDI (</a:t>
            </a:r>
            <a:r>
              <a:rPr lang="pt-BR" sz="2000" u="sng" dirty="0">
                <a:solidFill>
                  <a:schemeClr val="tx1"/>
                </a:solidFill>
                <a:hlinkClick r:id="rId5"/>
              </a:rPr>
              <a:t>JAQUES; VICARI, 2007</a:t>
            </a:r>
            <a:r>
              <a:rPr lang="pt-BR" sz="2000" dirty="0">
                <a:solidFill>
                  <a:schemeClr val="tx1"/>
                </a:solidFill>
              </a:rPr>
              <a:t>; </a:t>
            </a:r>
            <a:r>
              <a:rPr lang="pt-BR" sz="2000" u="sng" dirty="0">
                <a:solidFill>
                  <a:schemeClr val="tx1"/>
                </a:solidFill>
                <a:hlinkClick r:id="rId6"/>
              </a:rPr>
              <a:t>JAQUES, 2008</a:t>
            </a:r>
            <a:r>
              <a:rPr lang="pt-BR" sz="2000" dirty="0">
                <a:solidFill>
                  <a:schemeClr val="tx1"/>
                </a:solidFill>
              </a:rPr>
              <a:t>)</a:t>
            </a:r>
          </a:p>
          <a:p>
            <a:pPr lvl="1"/>
            <a:endParaRPr lang="pt-BR" sz="2000" dirty="0" smtClean="0"/>
          </a:p>
          <a:p>
            <a:r>
              <a:rPr lang="pt-BR" sz="2000" b="1" dirty="0" smtClean="0"/>
              <a:t>Mineração </a:t>
            </a:r>
            <a:r>
              <a:rPr lang="pt-BR" sz="2000" b="1" dirty="0"/>
              <a:t>de dados </a:t>
            </a:r>
            <a:r>
              <a:rPr lang="pt-BR" sz="2000" dirty="0"/>
              <a:t>para buscar associação entre padrões de comportamentos do estudante e emoções, sem usar um modelo </a:t>
            </a:r>
            <a:r>
              <a:rPr lang="pt-BR" sz="2000" dirty="0" smtClean="0"/>
              <a:t>psicológico</a:t>
            </a:r>
            <a:r>
              <a:rPr lang="pt-BR" sz="2000" dirty="0"/>
              <a:t> </a:t>
            </a:r>
            <a:r>
              <a:rPr lang="pt-BR" sz="2000" u="sng" dirty="0">
                <a:hlinkClick r:id="rId7"/>
              </a:rPr>
              <a:t>Baker (2010</a:t>
            </a:r>
            <a:r>
              <a:rPr lang="pt-BR" sz="2000" u="sng" dirty="0" smtClean="0">
                <a:hlinkClick r:id="rId7"/>
              </a:rPr>
              <a:t>)</a:t>
            </a:r>
            <a:endParaRPr lang="pt-BR" sz="2000" u="sng" dirty="0" smtClean="0"/>
          </a:p>
          <a:p>
            <a:endParaRPr lang="pt-BR" dirty="0"/>
          </a:p>
          <a:p>
            <a:endParaRPr lang="pt-BR" dirty="0"/>
          </a:p>
        </p:txBody>
      </p:sp>
    </p:spTree>
    <p:extLst>
      <p:ext uri="{BB962C8B-B14F-4D97-AF65-F5344CB8AC3E}">
        <p14:creationId xmlns:p14="http://schemas.microsoft.com/office/powerpoint/2010/main" val="2485583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4079" y="162837"/>
            <a:ext cx="9381066" cy="6012493"/>
          </a:xfrm>
        </p:spPr>
        <p:txBody>
          <a:bodyPr>
            <a:normAutofit/>
          </a:bodyPr>
          <a:lstStyle/>
          <a:p>
            <a:r>
              <a:rPr lang="pt-BR" sz="2200" dirty="0" smtClean="0"/>
              <a:t>Terceira </a:t>
            </a:r>
            <a:r>
              <a:rPr lang="pt-BR" sz="2200" dirty="0"/>
              <a:t>fonte de dados são as </a:t>
            </a:r>
            <a:r>
              <a:rPr lang="pt-BR" sz="2200" b="1" dirty="0"/>
              <a:t>expressões faciais</a:t>
            </a:r>
            <a:r>
              <a:rPr lang="pt-BR" sz="2200" dirty="0" smtClean="0"/>
              <a:t>.</a:t>
            </a:r>
          </a:p>
          <a:p>
            <a:pPr marL="0" indent="0">
              <a:buNone/>
            </a:pPr>
            <a:r>
              <a:rPr lang="pt-BR" sz="2200" dirty="0" smtClean="0"/>
              <a:t>Existem </a:t>
            </a:r>
            <a:r>
              <a:rPr lang="pt-BR" sz="2200" dirty="0"/>
              <a:t>dois métodos principais </a:t>
            </a:r>
            <a:r>
              <a:rPr lang="pt-BR" sz="2200" dirty="0" smtClean="0"/>
              <a:t>para detectar emoções:</a:t>
            </a:r>
          </a:p>
          <a:p>
            <a:r>
              <a:rPr lang="pt-BR" sz="2200" dirty="0" smtClean="0"/>
              <a:t>Algoritmos </a:t>
            </a:r>
            <a:r>
              <a:rPr lang="pt-BR" sz="2200" dirty="0"/>
              <a:t>de aprendizagem de máquina supervisionados (redes neurais, geralmente) para detectar emoções, usando para treinamento uma base de dados anotada, que pode ser de fotos ou de vídeos</a:t>
            </a:r>
            <a:r>
              <a:rPr lang="pt-BR" sz="2200" dirty="0" smtClean="0"/>
              <a:t>.</a:t>
            </a:r>
          </a:p>
          <a:p>
            <a:endParaRPr lang="pt-BR" sz="2200" dirty="0" smtClean="0"/>
          </a:p>
          <a:p>
            <a:r>
              <a:rPr lang="pt-BR" sz="2200" dirty="0" smtClean="0"/>
              <a:t>Modelo</a:t>
            </a:r>
            <a:r>
              <a:rPr lang="pt-BR" sz="2200" dirty="0"/>
              <a:t> </a:t>
            </a:r>
            <a:r>
              <a:rPr lang="pt-BR" sz="2200" u="sng" dirty="0">
                <a:hlinkClick r:id="rId2"/>
              </a:rPr>
              <a:t>EMFACS </a:t>
            </a:r>
            <a:r>
              <a:rPr lang="pt-BR" sz="2200" u="sng" dirty="0" smtClean="0"/>
              <a:t>(</a:t>
            </a:r>
            <a:r>
              <a:rPr lang="pt-BR" sz="2200" dirty="0" err="1" smtClean="0"/>
              <a:t>Ekman</a:t>
            </a:r>
            <a:r>
              <a:rPr lang="pt-BR" sz="2200" dirty="0" smtClean="0"/>
              <a:t>).</a:t>
            </a:r>
          </a:p>
          <a:p>
            <a:pPr marL="0" indent="0">
              <a:buNone/>
            </a:pPr>
            <a:r>
              <a:rPr lang="pt-BR" sz="2200" dirty="0" smtClean="0"/>
              <a:t>No </a:t>
            </a:r>
            <a:r>
              <a:rPr lang="pt-BR" sz="2200" dirty="0"/>
              <a:t>lugar de detectar as emoções diretamente</a:t>
            </a:r>
            <a:r>
              <a:rPr lang="pt-BR" sz="2200" dirty="0" smtClean="0"/>
              <a:t>,</a:t>
            </a:r>
          </a:p>
          <a:p>
            <a:pPr marL="0" indent="0">
              <a:buNone/>
            </a:pPr>
            <a:r>
              <a:rPr lang="pt-BR" sz="2200" dirty="0" smtClean="0"/>
              <a:t>busca-se </a:t>
            </a:r>
            <a:r>
              <a:rPr lang="pt-BR" sz="2200" dirty="0"/>
              <a:t>detectar as </a:t>
            </a:r>
            <a:r>
              <a:rPr lang="pt-BR" sz="2200" dirty="0" err="1"/>
              <a:t>AUs</a:t>
            </a:r>
            <a:r>
              <a:rPr lang="pt-BR" sz="2200" dirty="0"/>
              <a:t>, para então </a:t>
            </a:r>
            <a:r>
              <a:rPr lang="pt-BR" sz="2200" dirty="0" smtClean="0"/>
              <a:t>verificar</a:t>
            </a:r>
          </a:p>
          <a:p>
            <a:pPr marL="0" indent="0">
              <a:buNone/>
            </a:pPr>
            <a:r>
              <a:rPr lang="pt-BR" sz="2200" dirty="0" smtClean="0"/>
              <a:t>qual </a:t>
            </a:r>
            <a:r>
              <a:rPr lang="pt-BR" sz="2200" dirty="0"/>
              <a:t>emoção é expressa a partir da </a:t>
            </a:r>
            <a:r>
              <a:rPr lang="pt-BR" sz="2200" dirty="0" smtClean="0"/>
              <a:t>combinação</a:t>
            </a:r>
          </a:p>
          <a:p>
            <a:pPr marL="0" indent="0">
              <a:buNone/>
            </a:pPr>
            <a:r>
              <a:rPr lang="pt-BR" sz="2200" dirty="0" smtClean="0"/>
              <a:t>de </a:t>
            </a:r>
            <a:r>
              <a:rPr lang="pt-BR" sz="2200" dirty="0" err="1"/>
              <a:t>AUs</a:t>
            </a:r>
            <a:r>
              <a:rPr lang="pt-BR" sz="2200" dirty="0"/>
              <a:t> observadas. </a:t>
            </a:r>
          </a:p>
          <a:p>
            <a:endParaRPr lang="pt-BR" sz="2200" dirty="0"/>
          </a:p>
        </p:txBody>
      </p:sp>
      <p:pic>
        <p:nvPicPr>
          <p:cNvPr id="2" name="Imagem 1"/>
          <p:cNvPicPr>
            <a:picLocks noChangeAspect="1"/>
          </p:cNvPicPr>
          <p:nvPr/>
        </p:nvPicPr>
        <p:blipFill rotWithShape="1">
          <a:blip r:embed="rId3"/>
          <a:srcRect l="1752" t="11209" r="3186"/>
          <a:stretch/>
        </p:blipFill>
        <p:spPr>
          <a:xfrm>
            <a:off x="6605390" y="2481825"/>
            <a:ext cx="5586610" cy="4376175"/>
          </a:xfrm>
          <a:prstGeom prst="rect">
            <a:avLst/>
          </a:prstGeom>
        </p:spPr>
      </p:pic>
    </p:spTree>
    <p:extLst>
      <p:ext uri="{BB962C8B-B14F-4D97-AF65-F5344CB8AC3E}">
        <p14:creationId xmlns:p14="http://schemas.microsoft.com/office/powerpoint/2010/main" val="323361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46554"/>
            <a:ext cx="8596668" cy="805841"/>
          </a:xfrm>
        </p:spPr>
        <p:txBody>
          <a:bodyPr>
            <a:normAutofit fontScale="90000"/>
          </a:bodyPr>
          <a:lstStyle/>
          <a:p>
            <a:r>
              <a:rPr lang="pt-BR" b="1" dirty="0"/>
              <a:t>4. </a:t>
            </a:r>
            <a:r>
              <a:rPr lang="pt-BR" b="1" dirty="0" smtClean="0"/>
              <a:t>Futuras direções da </a:t>
            </a:r>
            <a:r>
              <a:rPr lang="pt-BR" b="1" dirty="0"/>
              <a:t>Computação Afetiva</a:t>
            </a:r>
            <a:br>
              <a:rPr lang="pt-BR" b="1" dirty="0"/>
            </a:br>
            <a:endParaRPr lang="pt-BR" dirty="0"/>
          </a:p>
        </p:txBody>
      </p:sp>
      <p:sp>
        <p:nvSpPr>
          <p:cNvPr id="3" name="Espaço Reservado para Conteúdo 2"/>
          <p:cNvSpPr>
            <a:spLocks noGrp="1"/>
          </p:cNvSpPr>
          <p:nvPr>
            <p:ph idx="1"/>
          </p:nvPr>
        </p:nvSpPr>
        <p:spPr>
          <a:xfrm>
            <a:off x="677333" y="1014609"/>
            <a:ext cx="8867499" cy="5026754"/>
          </a:xfrm>
        </p:spPr>
        <p:txBody>
          <a:bodyPr>
            <a:noAutofit/>
          </a:bodyPr>
          <a:lstStyle/>
          <a:p>
            <a:r>
              <a:rPr lang="pt-BR" sz="2200" dirty="0" smtClean="0">
                <a:hlinkClick r:id="rId2"/>
              </a:rPr>
              <a:t>Magda </a:t>
            </a:r>
            <a:r>
              <a:rPr lang="pt-BR" sz="2200" dirty="0" err="1">
                <a:hlinkClick r:id="rId2"/>
              </a:rPr>
              <a:t>Bercht</a:t>
            </a:r>
            <a:r>
              <a:rPr lang="pt-BR" sz="2200" dirty="0"/>
              <a:t> (PPGIE/UFRGS) e </a:t>
            </a:r>
            <a:r>
              <a:rPr lang="pt-BR" sz="2200" dirty="0">
                <a:hlinkClick r:id="rId3"/>
              </a:rPr>
              <a:t>Magali </a:t>
            </a:r>
            <a:r>
              <a:rPr lang="pt-BR" sz="2200" dirty="0" err="1">
                <a:hlinkClick r:id="rId3"/>
              </a:rPr>
              <a:t>Longhi</a:t>
            </a:r>
            <a:r>
              <a:rPr lang="pt-BR" sz="2200" dirty="0"/>
              <a:t> (CINTED/UFRGS</a:t>
            </a:r>
            <a:r>
              <a:rPr lang="pt-BR" sz="2200" dirty="0" smtClean="0"/>
              <a:t>)</a:t>
            </a:r>
          </a:p>
          <a:p>
            <a:r>
              <a:rPr lang="pt-BR" sz="2200" dirty="0" smtClean="0"/>
              <a:t>Como </a:t>
            </a:r>
            <a:r>
              <a:rPr lang="pt-BR" sz="2200" dirty="0"/>
              <a:t>sistemas computacionais podem detectar e responder ao estado de ânimo do estudante em ambientes virtuais de aprendizagem</a:t>
            </a:r>
            <a:r>
              <a:rPr lang="pt-BR" sz="2200" dirty="0" smtClean="0"/>
              <a:t>.</a:t>
            </a:r>
          </a:p>
          <a:p>
            <a:r>
              <a:rPr lang="pt-BR" sz="2200" dirty="0" smtClean="0"/>
              <a:t> </a:t>
            </a:r>
            <a:r>
              <a:rPr lang="pt-BR" sz="2200" dirty="0"/>
              <a:t>Uma revisão sistemática da pesquisa brasileira em Computação Afetiva aplicada à Educação pode ser encontrada em </a:t>
            </a:r>
            <a:r>
              <a:rPr lang="pt-BR" sz="2200" dirty="0">
                <a:hlinkClick r:id="rId4"/>
              </a:rPr>
              <a:t>Morais et al. (2017)</a:t>
            </a:r>
            <a:r>
              <a:rPr lang="pt-BR" sz="2200" dirty="0"/>
              <a:t>. </a:t>
            </a:r>
            <a:endParaRPr lang="pt-BR" sz="2200" dirty="0" smtClean="0"/>
          </a:p>
          <a:p>
            <a:r>
              <a:rPr lang="pt-BR" sz="2200" dirty="0" smtClean="0"/>
              <a:t>Fenômeno </a:t>
            </a:r>
            <a:r>
              <a:rPr lang="pt-BR" sz="2200" dirty="0"/>
              <a:t>chamado de Confiança Afetiva, que busca inferir o grau de confiança que a pessoa desperta em seus colegas, sendo esse grau influenciado pela emoção e traços de personalidade (</a:t>
            </a:r>
            <a:r>
              <a:rPr lang="pt-BR" sz="2200" dirty="0">
                <a:hlinkClick r:id="rId5"/>
              </a:rPr>
              <a:t>GRANATYR et al., 2017</a:t>
            </a:r>
            <a:r>
              <a:rPr lang="pt-BR" sz="2200" dirty="0"/>
              <a:t>; </a:t>
            </a:r>
            <a:r>
              <a:rPr lang="pt-BR" sz="2200" dirty="0">
                <a:hlinkClick r:id="rId6"/>
              </a:rPr>
              <a:t>SILVA et al., 2016a</a:t>
            </a:r>
            <a:r>
              <a:rPr lang="pt-BR" sz="2200" dirty="0"/>
              <a:t>; </a:t>
            </a:r>
            <a:r>
              <a:rPr lang="pt-BR" sz="2200" dirty="0">
                <a:hlinkClick r:id="rId7"/>
              </a:rPr>
              <a:t>SILVA et al., 2016b</a:t>
            </a:r>
            <a:r>
              <a:rPr lang="pt-BR" sz="2200" dirty="0"/>
              <a:t>).</a:t>
            </a:r>
          </a:p>
          <a:p>
            <a:r>
              <a:rPr lang="pt-BR" sz="2200" dirty="0" smtClean="0"/>
              <a:t>Ética </a:t>
            </a:r>
            <a:r>
              <a:rPr lang="pt-BR" sz="2200" dirty="0"/>
              <a:t>da pesquisa em Computação Afetiva </a:t>
            </a:r>
            <a:r>
              <a:rPr lang="pt-BR" sz="2200" dirty="0"/>
              <a:t>sobre as consequências de máquinas inteligentes no dia a dia das </a:t>
            </a:r>
            <a:r>
              <a:rPr lang="pt-BR" sz="2200" dirty="0" smtClean="0"/>
              <a:t>pessoas (</a:t>
            </a:r>
            <a:r>
              <a:rPr lang="pt-BR" sz="2200" dirty="0">
                <a:hlinkClick r:id="rId8"/>
              </a:rPr>
              <a:t>COWIE, 2014</a:t>
            </a:r>
            <a:r>
              <a:rPr lang="pt-BR" sz="2200" dirty="0" smtClean="0"/>
              <a:t>).</a:t>
            </a:r>
            <a:endParaRPr lang="pt-BR" sz="2200" dirty="0"/>
          </a:p>
        </p:txBody>
      </p:sp>
    </p:spTree>
    <p:extLst>
      <p:ext uri="{BB962C8B-B14F-4D97-AF65-F5344CB8AC3E}">
        <p14:creationId xmlns:p14="http://schemas.microsoft.com/office/powerpoint/2010/main" val="1384560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237995"/>
            <a:ext cx="8596668" cy="6350694"/>
          </a:xfrm>
        </p:spPr>
        <p:txBody>
          <a:bodyPr>
            <a:normAutofit/>
          </a:bodyPr>
          <a:lstStyle/>
          <a:p>
            <a:r>
              <a:rPr lang="pt-BR" dirty="0"/>
              <a:t>Na computação afetiva, existe também algumas questões éticas que precisamos tratar seriamente</a:t>
            </a:r>
            <a:r>
              <a:rPr lang="pt-BR" dirty="0" smtClean="0"/>
              <a:t>.</a:t>
            </a:r>
          </a:p>
          <a:p>
            <a:r>
              <a:rPr lang="pt-BR" dirty="0" smtClean="0"/>
              <a:t>As </a:t>
            </a:r>
            <a:r>
              <a:rPr lang="pt-BR" dirty="0"/>
              <a:t>máquinas afetivas têm sua inteligência emocional cada vez mais desenvolvida</a:t>
            </a:r>
            <a:r>
              <a:rPr lang="pt-BR" dirty="0" smtClean="0"/>
              <a:t>.</a:t>
            </a:r>
          </a:p>
          <a:p>
            <a:r>
              <a:rPr lang="pt-BR" dirty="0" smtClean="0"/>
              <a:t>Elas </a:t>
            </a:r>
            <a:r>
              <a:rPr lang="pt-BR" dirty="0"/>
              <a:t>sabem quais emoções você está sentindo, detectadas de forma que nem você conseguiria</a:t>
            </a:r>
            <a:r>
              <a:rPr lang="pt-BR" dirty="0" smtClean="0"/>
              <a:t>.</a:t>
            </a:r>
          </a:p>
          <a:p>
            <a:r>
              <a:rPr lang="pt-BR" dirty="0" smtClean="0"/>
              <a:t>Elas </a:t>
            </a:r>
            <a:r>
              <a:rPr lang="pt-BR" dirty="0"/>
              <a:t>sabem inclusive </a:t>
            </a:r>
            <a:r>
              <a:rPr lang="pt-BR" u="sng" dirty="0">
                <a:hlinkClick r:id="rId2"/>
              </a:rPr>
              <a:t>diferenciar um sorriso verdadeiro de um falso</a:t>
            </a:r>
            <a:r>
              <a:rPr lang="pt-BR" dirty="0"/>
              <a:t>, no que nós humanos somos bem ineficazes</a:t>
            </a:r>
            <a:r>
              <a:rPr lang="pt-BR" dirty="0" smtClean="0"/>
              <a:t>.</a:t>
            </a:r>
          </a:p>
          <a:p>
            <a:r>
              <a:rPr lang="pt-BR" dirty="0" smtClean="0"/>
              <a:t>E </a:t>
            </a:r>
            <a:r>
              <a:rPr lang="pt-BR" dirty="0"/>
              <a:t>ela começa a entender tudo sobre suas emoções</a:t>
            </a:r>
            <a:r>
              <a:rPr lang="pt-BR" dirty="0" smtClean="0"/>
              <a:t>.</a:t>
            </a:r>
          </a:p>
          <a:p>
            <a:r>
              <a:rPr lang="pt-BR" dirty="0" smtClean="0"/>
              <a:t>Pense </a:t>
            </a:r>
            <a:r>
              <a:rPr lang="pt-BR" dirty="0"/>
              <a:t>em agentes animados desenvolvidos de tal forma a usar o conhecimento sobre suas emoções para fazer você comprar um produto, ou votar num político, etc</a:t>
            </a:r>
            <a:r>
              <a:rPr lang="pt-BR" dirty="0" smtClean="0"/>
              <a:t>.</a:t>
            </a:r>
          </a:p>
          <a:p>
            <a:r>
              <a:rPr lang="pt-BR" dirty="0" smtClean="0"/>
              <a:t>Além </a:t>
            </a:r>
            <a:r>
              <a:rPr lang="pt-BR" dirty="0"/>
              <a:t>de saber tudo sobre você, eles podem ainda compartilhar essa informação</a:t>
            </a:r>
            <a:r>
              <a:rPr lang="pt-BR" dirty="0" smtClean="0"/>
              <a:t>.</a:t>
            </a:r>
          </a:p>
          <a:p>
            <a:r>
              <a:rPr lang="pt-BR" dirty="0" smtClean="0"/>
              <a:t>Infelizmente</a:t>
            </a:r>
            <a:r>
              <a:rPr lang="pt-BR" dirty="0"/>
              <a:t>, nós humanos sabemos muito pouco sobre nossas emoções, como elas surgem e como regulá-las</a:t>
            </a:r>
            <a:r>
              <a:rPr lang="pt-BR" dirty="0" smtClean="0"/>
              <a:t>.</a:t>
            </a:r>
          </a:p>
          <a:p>
            <a:r>
              <a:rPr lang="pt-BR" dirty="0" smtClean="0"/>
              <a:t>E </a:t>
            </a:r>
            <a:r>
              <a:rPr lang="pt-BR" dirty="0"/>
              <a:t>conhecimento é poder</a:t>
            </a:r>
            <a:r>
              <a:rPr lang="pt-BR" dirty="0" smtClean="0"/>
              <a:t>!</a:t>
            </a:r>
          </a:p>
          <a:p>
            <a:r>
              <a:rPr lang="pt-BR" dirty="0" smtClean="0"/>
              <a:t>Temos </a:t>
            </a:r>
            <a:r>
              <a:rPr lang="pt-BR" dirty="0"/>
              <a:t>que encarar o fato que somos </a:t>
            </a:r>
            <a:r>
              <a:rPr lang="pt-BR" dirty="0" err="1"/>
              <a:t>socioemocionalmente</a:t>
            </a:r>
            <a:r>
              <a:rPr lang="pt-BR" dirty="0"/>
              <a:t> vulneráveis!</a:t>
            </a:r>
            <a:endParaRPr lang="pt-BR" dirty="0"/>
          </a:p>
        </p:txBody>
      </p:sp>
    </p:spTree>
    <p:extLst>
      <p:ext uri="{BB962C8B-B14F-4D97-AF65-F5344CB8AC3E}">
        <p14:creationId xmlns:p14="http://schemas.microsoft.com/office/powerpoint/2010/main" val="3233021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dirty="0"/>
              <a:t>Podem as máquinas inferir e se adaptar às emoções e personalidade do estudante?</a:t>
            </a:r>
            <a:r>
              <a:rPr lang="pt-BR" dirty="0"/>
              <a:t/>
            </a:r>
            <a:br>
              <a:rPr lang="pt-BR" dirty="0"/>
            </a:br>
            <a:endParaRPr lang="pt-BR" dirty="0"/>
          </a:p>
        </p:txBody>
      </p:sp>
      <p:sp>
        <p:nvSpPr>
          <p:cNvPr id="3" name="Espaço Reservado para Conteúdo 2"/>
          <p:cNvSpPr>
            <a:spLocks noGrp="1"/>
          </p:cNvSpPr>
          <p:nvPr>
            <p:ph idx="1"/>
          </p:nvPr>
        </p:nvSpPr>
        <p:spPr/>
        <p:txBody>
          <a:bodyPr/>
          <a:lstStyle/>
          <a:p>
            <a:r>
              <a:rPr lang="pt-BR" sz="2200" dirty="0"/>
              <a:t>As emoções e personalidade estão diretamente ligadas e interferem na aprendizagem.</a:t>
            </a:r>
          </a:p>
          <a:p>
            <a:endParaRPr lang="pt-BR" sz="2200" dirty="0" smtClean="0"/>
          </a:p>
          <a:p>
            <a:r>
              <a:rPr lang="pt-BR" sz="2200" b="1" dirty="0" smtClean="0"/>
              <a:t>Ambientes </a:t>
            </a:r>
            <a:r>
              <a:rPr lang="pt-BR" sz="2200" b="1" dirty="0"/>
              <a:t>inteligentes de aprendizagem</a:t>
            </a:r>
            <a:r>
              <a:rPr lang="pt-BR" sz="2200" dirty="0"/>
              <a:t> </a:t>
            </a:r>
            <a:r>
              <a:rPr lang="pt-BR" sz="2200" dirty="0" smtClean="0"/>
              <a:t>detectam </a:t>
            </a:r>
            <a:r>
              <a:rPr lang="pt-BR" sz="2200" dirty="0"/>
              <a:t>automaticamente os estados afetivos do estudante </a:t>
            </a:r>
            <a:r>
              <a:rPr lang="pt-BR" sz="2200" dirty="0" smtClean="0"/>
              <a:t>e podem </a:t>
            </a:r>
            <a:r>
              <a:rPr lang="pt-BR" sz="2200" dirty="0"/>
              <a:t>auxiliá-lo a regular a sua emoção.</a:t>
            </a:r>
          </a:p>
          <a:p>
            <a:endParaRPr lang="pt-BR" dirty="0"/>
          </a:p>
        </p:txBody>
      </p:sp>
    </p:spTree>
    <p:extLst>
      <p:ext uri="{BB962C8B-B14F-4D97-AF65-F5344CB8AC3E}">
        <p14:creationId xmlns:p14="http://schemas.microsoft.com/office/powerpoint/2010/main" val="2082458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5910"/>
            <a:ext cx="12192001" cy="6973910"/>
          </a:xfrm>
          <a:prstGeom prst="rect">
            <a:avLst/>
          </a:prstGeom>
        </p:spPr>
      </p:pic>
    </p:spTree>
    <p:extLst>
      <p:ext uri="{BB962C8B-B14F-4D97-AF65-F5344CB8AC3E}">
        <p14:creationId xmlns:p14="http://schemas.microsoft.com/office/powerpoint/2010/main" val="77509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4469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6139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5701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5986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4575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4191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31"/>
            <a:ext cx="12192000" cy="6858000"/>
          </a:xfrm>
          <a:prstGeom prst="rect">
            <a:avLst/>
          </a:prstGeom>
        </p:spPr>
      </p:pic>
    </p:spTree>
    <p:extLst>
      <p:ext uri="{BB962C8B-B14F-4D97-AF65-F5344CB8AC3E}">
        <p14:creationId xmlns:p14="http://schemas.microsoft.com/office/powerpoint/2010/main" val="2043183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154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t>1. Emoções, Estados Afetivos e </a:t>
            </a:r>
            <a:r>
              <a:rPr lang="pt-BR" b="1" dirty="0" smtClean="0"/>
              <a:t>Computação</a:t>
            </a:r>
            <a:endParaRPr lang="pt-BR" dirty="0"/>
          </a:p>
        </p:txBody>
      </p:sp>
      <p:sp>
        <p:nvSpPr>
          <p:cNvPr id="3" name="Espaço Reservado para Conteúdo 2"/>
          <p:cNvSpPr>
            <a:spLocks noGrp="1"/>
          </p:cNvSpPr>
          <p:nvPr>
            <p:ph idx="1"/>
          </p:nvPr>
        </p:nvSpPr>
        <p:spPr/>
        <p:txBody>
          <a:bodyPr>
            <a:normAutofit/>
          </a:bodyPr>
          <a:lstStyle/>
          <a:p>
            <a:r>
              <a:rPr lang="pt-BR" sz="2200" dirty="0"/>
              <a:t>DAMASIO, A. </a:t>
            </a:r>
            <a:r>
              <a:rPr lang="pt-BR" sz="2200" b="1" dirty="0" smtClean="0"/>
              <a:t>O erro de Descartes: Emoção, razão e o cérebro humano.</a:t>
            </a:r>
            <a:r>
              <a:rPr lang="pt-BR" sz="2200" dirty="0" smtClean="0"/>
              <a:t> </a:t>
            </a:r>
            <a:r>
              <a:rPr lang="pt-BR" sz="2200" dirty="0"/>
              <a:t>São Paulo: Companhia das Letras, 2012</a:t>
            </a:r>
            <a:r>
              <a:rPr lang="pt-BR" sz="2200" dirty="0" smtClean="0"/>
              <a:t>.</a:t>
            </a:r>
          </a:p>
          <a:p>
            <a:endParaRPr lang="pt-BR" sz="2200" dirty="0"/>
          </a:p>
          <a:p>
            <a:pPr lvl="1"/>
            <a:r>
              <a:rPr lang="pt-BR" sz="2000" dirty="0" smtClean="0"/>
              <a:t>Visão </a:t>
            </a:r>
            <a:r>
              <a:rPr lang="pt-BR" sz="2000" dirty="0"/>
              <a:t>dualista sobre </a:t>
            </a:r>
            <a:r>
              <a:rPr lang="pt-BR" sz="2000" b="1" dirty="0"/>
              <a:t>razão e </a:t>
            </a:r>
            <a:r>
              <a:rPr lang="pt-BR" sz="2000" b="1" dirty="0" smtClean="0"/>
              <a:t>emoção.</a:t>
            </a:r>
          </a:p>
          <a:p>
            <a:endParaRPr lang="pt-BR" sz="2200" dirty="0"/>
          </a:p>
          <a:p>
            <a:r>
              <a:rPr lang="pt-BR" sz="2200" dirty="0"/>
              <a:t> </a:t>
            </a:r>
            <a:r>
              <a:rPr lang="pt-BR" sz="2200" dirty="0" smtClean="0"/>
              <a:t>A </a:t>
            </a:r>
            <a:r>
              <a:rPr lang="pt-BR" sz="2200" b="1" dirty="0"/>
              <a:t>razão</a:t>
            </a:r>
            <a:r>
              <a:rPr lang="pt-BR" sz="2200" dirty="0"/>
              <a:t>, ou melhor, os </a:t>
            </a:r>
            <a:r>
              <a:rPr lang="pt-BR" sz="2200" b="1" dirty="0"/>
              <a:t>processos cognitivos</a:t>
            </a:r>
            <a:r>
              <a:rPr lang="pt-BR" sz="2200" dirty="0"/>
              <a:t>, tais como tomada de decisão, resolução de problemas, raciocínio, eram considerados superiores e funcionando separadamente da emoção</a:t>
            </a:r>
            <a:r>
              <a:rPr lang="pt-BR" sz="2200" dirty="0" smtClean="0"/>
              <a:t>.</a:t>
            </a:r>
          </a:p>
          <a:p>
            <a:endParaRPr lang="pt-BR" dirty="0"/>
          </a:p>
        </p:txBody>
      </p:sp>
    </p:spTree>
    <p:extLst>
      <p:ext uri="{BB962C8B-B14F-4D97-AF65-F5344CB8AC3E}">
        <p14:creationId xmlns:p14="http://schemas.microsoft.com/office/powerpoint/2010/main" val="1404813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Na Computação</a:t>
            </a:r>
            <a:endParaRPr lang="pt-BR" dirty="0"/>
          </a:p>
        </p:txBody>
      </p:sp>
      <p:sp>
        <p:nvSpPr>
          <p:cNvPr id="3" name="Espaço Reservado para Conteúdo 2"/>
          <p:cNvSpPr>
            <a:spLocks noGrp="1"/>
          </p:cNvSpPr>
          <p:nvPr>
            <p:ph idx="1"/>
          </p:nvPr>
        </p:nvSpPr>
        <p:spPr>
          <a:xfrm>
            <a:off x="677334" y="1687133"/>
            <a:ext cx="8596668" cy="4354230"/>
          </a:xfrm>
        </p:spPr>
        <p:txBody>
          <a:bodyPr>
            <a:normAutofit/>
          </a:bodyPr>
          <a:lstStyle/>
          <a:p>
            <a:pPr algn="just"/>
            <a:endParaRPr lang="pt-BR" sz="2200" dirty="0" smtClean="0"/>
          </a:p>
          <a:p>
            <a:pPr algn="just"/>
            <a:r>
              <a:rPr lang="pt-BR" sz="2200" dirty="0" smtClean="0"/>
              <a:t>Se </a:t>
            </a:r>
            <a:r>
              <a:rPr lang="pt-BR" sz="2200" dirty="0"/>
              <a:t>as emoções são tão importantes para o ser humano, seja em processos cognitivos ditos inteligentes, quanto na interação, então ela deve também ser considerada por máquinas que querem ser mais inteligentes ou interagir de forma mais natural com humanos.</a:t>
            </a:r>
          </a:p>
          <a:p>
            <a:endParaRPr lang="pt-BR" sz="2200" dirty="0"/>
          </a:p>
        </p:txBody>
      </p:sp>
    </p:spTree>
    <p:extLst>
      <p:ext uri="{BB962C8B-B14F-4D97-AF65-F5344CB8AC3E}">
        <p14:creationId xmlns:p14="http://schemas.microsoft.com/office/powerpoint/2010/main" val="327069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Pesquisa em  Computação Afetiva</a:t>
            </a:r>
            <a:endParaRPr lang="pt-BR" dirty="0"/>
          </a:p>
        </p:txBody>
      </p:sp>
      <p:sp>
        <p:nvSpPr>
          <p:cNvPr id="3" name="Espaço Reservado para Conteúdo 2"/>
          <p:cNvSpPr>
            <a:spLocks noGrp="1"/>
          </p:cNvSpPr>
          <p:nvPr>
            <p:ph idx="1"/>
          </p:nvPr>
        </p:nvSpPr>
        <p:spPr>
          <a:xfrm>
            <a:off x="677333" y="1687133"/>
            <a:ext cx="8842447" cy="4354230"/>
          </a:xfrm>
        </p:spPr>
        <p:txBody>
          <a:bodyPr>
            <a:normAutofit/>
          </a:bodyPr>
          <a:lstStyle/>
          <a:p>
            <a:endParaRPr lang="pt-BR" sz="2400" dirty="0" smtClean="0"/>
          </a:p>
          <a:p>
            <a:r>
              <a:rPr lang="pt-BR" sz="2400" dirty="0" err="1" smtClean="0"/>
              <a:t>Rosalind</a:t>
            </a:r>
            <a:r>
              <a:rPr lang="pt-BR" sz="2400" dirty="0" smtClean="0"/>
              <a:t> </a:t>
            </a:r>
            <a:r>
              <a:rPr lang="pt-BR" sz="2400" dirty="0" err="1"/>
              <a:t>Picard</a:t>
            </a:r>
            <a:r>
              <a:rPr lang="pt-BR" sz="2400" dirty="0"/>
              <a:t>, do Massachusetts </a:t>
            </a:r>
            <a:r>
              <a:rPr lang="pt-BR" sz="2400" dirty="0" err="1"/>
              <a:t>Institute</a:t>
            </a:r>
            <a:r>
              <a:rPr lang="pt-BR" sz="2400" dirty="0"/>
              <a:t> </a:t>
            </a:r>
            <a:r>
              <a:rPr lang="pt-BR" sz="2400" dirty="0" err="1"/>
              <a:t>of</a:t>
            </a:r>
            <a:r>
              <a:rPr lang="pt-BR" sz="2400" dirty="0"/>
              <a:t> Technology (MIT), é considerada a fundadora da área, na segunda metade da década de 90, com o livro </a:t>
            </a:r>
            <a:r>
              <a:rPr lang="pt-BR" sz="2400" b="1" dirty="0" err="1"/>
              <a:t>Affective</a:t>
            </a:r>
            <a:r>
              <a:rPr lang="pt-BR" sz="2400" b="1" dirty="0"/>
              <a:t> </a:t>
            </a:r>
            <a:r>
              <a:rPr lang="pt-BR" sz="2400" b="1" dirty="0" err="1"/>
              <a:t>Computing</a:t>
            </a:r>
            <a:r>
              <a:rPr lang="pt-BR" sz="2400" b="1" dirty="0"/>
              <a:t> </a:t>
            </a:r>
            <a:r>
              <a:rPr lang="pt-BR" sz="2400" dirty="0"/>
              <a:t>(PICARD, 1997).</a:t>
            </a:r>
          </a:p>
          <a:p>
            <a:endParaRPr lang="pt-BR" sz="2200" dirty="0"/>
          </a:p>
        </p:txBody>
      </p:sp>
    </p:spTree>
    <p:extLst>
      <p:ext uri="{BB962C8B-B14F-4D97-AF65-F5344CB8AC3E}">
        <p14:creationId xmlns:p14="http://schemas.microsoft.com/office/powerpoint/2010/main" val="1878079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1030310"/>
            <a:ext cx="8596668" cy="5011053"/>
          </a:xfrm>
        </p:spPr>
        <p:txBody>
          <a:bodyPr>
            <a:normAutofit/>
          </a:bodyPr>
          <a:lstStyle/>
          <a:p>
            <a:endParaRPr lang="pt-BR" sz="2400" dirty="0" smtClean="0"/>
          </a:p>
          <a:p>
            <a:pPr marL="0" indent="0">
              <a:buNone/>
            </a:pPr>
            <a:r>
              <a:rPr lang="pt-BR" sz="2400" dirty="0" smtClean="0"/>
              <a:t>Sistema </a:t>
            </a:r>
            <a:r>
              <a:rPr lang="pt-BR" sz="2400" dirty="0"/>
              <a:t>computacional seja considerado afetivo, </a:t>
            </a:r>
            <a:r>
              <a:rPr lang="pt-BR" sz="2400" dirty="0" smtClean="0"/>
              <a:t>deve </a:t>
            </a:r>
            <a:r>
              <a:rPr lang="pt-BR" sz="2400" dirty="0"/>
              <a:t>possuir </a:t>
            </a:r>
            <a:r>
              <a:rPr lang="pt-BR" sz="2400" b="1" dirty="0"/>
              <a:t>ao menos uma </a:t>
            </a:r>
            <a:r>
              <a:rPr lang="pt-BR" sz="2400" dirty="0"/>
              <a:t>das seguintes capacidades</a:t>
            </a:r>
            <a:r>
              <a:rPr lang="pt-BR" sz="2400" dirty="0" smtClean="0"/>
              <a:t>:</a:t>
            </a:r>
          </a:p>
          <a:p>
            <a:pPr marL="0" indent="0">
              <a:buNone/>
            </a:pPr>
            <a:r>
              <a:rPr lang="pt-BR" sz="2400" dirty="0" smtClean="0"/>
              <a:t>(1) detectar </a:t>
            </a:r>
            <a:r>
              <a:rPr lang="pt-BR" sz="2400" dirty="0"/>
              <a:t>as emoções do usuário</a:t>
            </a:r>
            <a:r>
              <a:rPr lang="pt-BR" sz="2400" dirty="0" smtClean="0"/>
              <a:t>;</a:t>
            </a:r>
          </a:p>
          <a:p>
            <a:pPr marL="0" indent="0">
              <a:buNone/>
            </a:pPr>
            <a:r>
              <a:rPr lang="pt-BR" sz="2400" dirty="0" smtClean="0"/>
              <a:t>(</a:t>
            </a:r>
            <a:r>
              <a:rPr lang="pt-BR" sz="2400" dirty="0"/>
              <a:t>2) expressar emoções</a:t>
            </a:r>
            <a:r>
              <a:rPr lang="pt-BR" sz="2400" dirty="0" smtClean="0"/>
              <a:t>;</a:t>
            </a:r>
          </a:p>
          <a:p>
            <a:pPr marL="0" indent="0">
              <a:buNone/>
            </a:pPr>
            <a:r>
              <a:rPr lang="pt-BR" sz="2400" dirty="0" smtClean="0"/>
              <a:t>(</a:t>
            </a:r>
            <a:r>
              <a:rPr lang="pt-BR" sz="2400" dirty="0"/>
              <a:t>3) possuir emoções (síntese de emoções).</a:t>
            </a:r>
          </a:p>
          <a:p>
            <a:endParaRPr lang="pt-BR" sz="2200" dirty="0"/>
          </a:p>
        </p:txBody>
      </p:sp>
    </p:spTree>
    <p:extLst>
      <p:ext uri="{BB962C8B-B14F-4D97-AF65-F5344CB8AC3E}">
        <p14:creationId xmlns:p14="http://schemas.microsoft.com/office/powerpoint/2010/main" val="2968491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2150772"/>
            <a:ext cx="8596668" cy="3890590"/>
          </a:xfrm>
        </p:spPr>
        <p:txBody>
          <a:bodyPr>
            <a:normAutofit/>
          </a:bodyPr>
          <a:lstStyle/>
          <a:p>
            <a:pPr marL="0" indent="0">
              <a:buNone/>
            </a:pPr>
            <a:r>
              <a:rPr lang="pt-BR" sz="2400" dirty="0"/>
              <a:t>A expressão </a:t>
            </a:r>
            <a:r>
              <a:rPr lang="pt-BR" sz="2400" b="1" dirty="0"/>
              <a:t>“Computação Afetiva aplicada à Educação” </a:t>
            </a:r>
            <a:r>
              <a:rPr lang="pt-BR" sz="2400" dirty="0" smtClean="0"/>
              <a:t>está sendo usada </a:t>
            </a:r>
            <a:r>
              <a:rPr lang="pt-BR" sz="2400" dirty="0"/>
              <a:t>para denominar </a:t>
            </a:r>
            <a:r>
              <a:rPr lang="pt-BR" sz="2400" dirty="0" smtClean="0"/>
              <a:t>a área de trabalhos </a:t>
            </a:r>
            <a:r>
              <a:rPr lang="pt-BR" sz="2400" dirty="0"/>
              <a:t>que consideram estados afetivos em ambientes voltados à aprendizagem.</a:t>
            </a:r>
          </a:p>
        </p:txBody>
      </p:sp>
    </p:spTree>
    <p:extLst>
      <p:ext uri="{BB962C8B-B14F-4D97-AF65-F5344CB8AC3E}">
        <p14:creationId xmlns:p14="http://schemas.microsoft.com/office/powerpoint/2010/main" val="3836053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2. Emoção</a:t>
            </a:r>
            <a:endParaRPr lang="pt-BR" dirty="0"/>
          </a:p>
        </p:txBody>
      </p:sp>
      <p:sp>
        <p:nvSpPr>
          <p:cNvPr id="3" name="Espaço Reservado para Conteúdo 2"/>
          <p:cNvSpPr>
            <a:spLocks noGrp="1"/>
          </p:cNvSpPr>
          <p:nvPr>
            <p:ph idx="1"/>
          </p:nvPr>
        </p:nvSpPr>
        <p:spPr>
          <a:xfrm>
            <a:off x="677334" y="1532587"/>
            <a:ext cx="8596668" cy="4508776"/>
          </a:xfrm>
        </p:spPr>
        <p:txBody>
          <a:bodyPr>
            <a:normAutofit/>
          </a:bodyPr>
          <a:lstStyle/>
          <a:p>
            <a:pPr marL="0" indent="0">
              <a:buNone/>
            </a:pPr>
            <a:r>
              <a:rPr lang="pt-BR" sz="2400" dirty="0" smtClean="0"/>
              <a:t>Como </a:t>
            </a:r>
            <a:r>
              <a:rPr lang="pt-BR" sz="2400" dirty="0"/>
              <a:t>as emoções podem ser consideradas por sistemas computacionais para potencializar o processo de aprendizagem?</a:t>
            </a:r>
          </a:p>
          <a:p>
            <a:endParaRPr lang="pt-BR" dirty="0"/>
          </a:p>
        </p:txBody>
      </p:sp>
    </p:spTree>
    <p:extLst>
      <p:ext uri="{BB962C8B-B14F-4D97-AF65-F5344CB8AC3E}">
        <p14:creationId xmlns:p14="http://schemas.microsoft.com/office/powerpoint/2010/main" val="2158010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2. Emoção</a:t>
            </a:r>
            <a:endParaRPr lang="pt-BR" dirty="0"/>
          </a:p>
        </p:txBody>
      </p:sp>
      <p:sp>
        <p:nvSpPr>
          <p:cNvPr id="3" name="Espaço Reservado para Conteúdo 2"/>
          <p:cNvSpPr>
            <a:spLocks noGrp="1"/>
          </p:cNvSpPr>
          <p:nvPr>
            <p:ph idx="1"/>
          </p:nvPr>
        </p:nvSpPr>
        <p:spPr>
          <a:xfrm>
            <a:off x="677334" y="1532587"/>
            <a:ext cx="8596668" cy="4508776"/>
          </a:xfrm>
        </p:spPr>
        <p:txBody>
          <a:bodyPr>
            <a:normAutofit/>
          </a:bodyPr>
          <a:lstStyle/>
          <a:p>
            <a:pPr marL="0" indent="0">
              <a:buNone/>
            </a:pPr>
            <a:r>
              <a:rPr lang="en-US" sz="2200" dirty="0" smtClean="0"/>
              <a:t>SCHERER</a:t>
            </a:r>
            <a:r>
              <a:rPr lang="en-US" sz="2200" dirty="0"/>
              <a:t>, K. R. </a:t>
            </a:r>
            <a:r>
              <a:rPr lang="en-US" sz="2200" u="sng" dirty="0">
                <a:hlinkClick r:id="rId2"/>
              </a:rPr>
              <a:t>What are emotions? And how can they be measured?</a:t>
            </a:r>
            <a:r>
              <a:rPr lang="en-US" sz="2200" dirty="0"/>
              <a:t> Social Science Information, [S. l.], v. 44, n. 4, p. 695–729, 29 </a:t>
            </a:r>
            <a:r>
              <a:rPr lang="en-US" sz="2200" dirty="0" err="1"/>
              <a:t>dez</a:t>
            </a:r>
            <a:r>
              <a:rPr lang="en-US" sz="2200" dirty="0"/>
              <a:t>. 2005</a:t>
            </a:r>
            <a:r>
              <a:rPr lang="en-US" sz="2200" dirty="0" smtClean="0"/>
              <a:t>.</a:t>
            </a:r>
          </a:p>
          <a:p>
            <a:pPr marL="0" indent="0">
              <a:buNone/>
            </a:pPr>
            <a:endParaRPr lang="pt-BR" sz="2200" dirty="0"/>
          </a:p>
          <a:p>
            <a:r>
              <a:rPr lang="pt-BR" sz="2200" dirty="0" smtClean="0"/>
              <a:t>Pesquisador </a:t>
            </a:r>
            <a:r>
              <a:rPr lang="pt-BR" sz="2200" dirty="0"/>
              <a:t>suíço </a:t>
            </a:r>
            <a:r>
              <a:rPr lang="pt-BR" sz="2200" dirty="0" smtClean="0"/>
              <a:t>reconhecido </a:t>
            </a:r>
            <a:r>
              <a:rPr lang="pt-BR" sz="2200" dirty="0"/>
              <a:t>pela sua pesquisa sobre emoções tanto na comunidade científica da </a:t>
            </a:r>
            <a:r>
              <a:rPr lang="pt-BR" sz="2200" b="1" dirty="0"/>
              <a:t>psicologia cognitiva </a:t>
            </a:r>
            <a:r>
              <a:rPr lang="pt-BR" sz="2200" dirty="0"/>
              <a:t>quanto na de </a:t>
            </a:r>
            <a:r>
              <a:rPr lang="pt-BR" sz="2200" b="1" dirty="0"/>
              <a:t>computação </a:t>
            </a:r>
            <a:r>
              <a:rPr lang="pt-BR" sz="2200" b="1" dirty="0" smtClean="0"/>
              <a:t>afetiva</a:t>
            </a:r>
            <a:endParaRPr lang="pt-BR" sz="2200" b="1" dirty="0" smtClean="0"/>
          </a:p>
          <a:p>
            <a:endParaRPr lang="pt-BR" sz="2200" dirty="0" smtClean="0"/>
          </a:p>
          <a:p>
            <a:r>
              <a:rPr lang="pt-BR" sz="2200" dirty="0" smtClean="0"/>
              <a:t>As </a:t>
            </a:r>
            <a:r>
              <a:rPr lang="pt-BR" sz="2200" dirty="0"/>
              <a:t>emoções se diferem de outros estados afetivos principalmente por sua duração, intensidade e pela sua causa aparente</a:t>
            </a:r>
            <a:r>
              <a:rPr lang="pt-BR" sz="2200" dirty="0" smtClean="0"/>
              <a:t>.</a:t>
            </a:r>
          </a:p>
          <a:p>
            <a:endParaRPr lang="pt-BR" dirty="0"/>
          </a:p>
        </p:txBody>
      </p:sp>
    </p:spTree>
    <p:extLst>
      <p:ext uri="{BB962C8B-B14F-4D97-AF65-F5344CB8AC3E}">
        <p14:creationId xmlns:p14="http://schemas.microsoft.com/office/powerpoint/2010/main" val="2631645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235</TotalTime>
  <Words>757</Words>
  <Application>Microsoft Office PowerPoint</Application>
  <PresentationFormat>Widescreen</PresentationFormat>
  <Paragraphs>110</Paragraphs>
  <Slides>28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28</vt:i4>
      </vt:variant>
    </vt:vector>
  </HeadingPairs>
  <TitlesOfParts>
    <vt:vector size="32" baseType="lpstr">
      <vt:lpstr>Arial</vt:lpstr>
      <vt:lpstr>Trebuchet MS</vt:lpstr>
      <vt:lpstr>Wingdings 3</vt:lpstr>
      <vt:lpstr>Facetado</vt:lpstr>
      <vt:lpstr>Apresentação do PowerPoint</vt:lpstr>
      <vt:lpstr>Podem as máquinas inferir e se adaptar às emoções e personalidade do estudante? </vt:lpstr>
      <vt:lpstr>1. Emoções, Estados Afetivos e Computação</vt:lpstr>
      <vt:lpstr>Na Computação</vt:lpstr>
      <vt:lpstr>Pesquisa em  Computação Afetiva</vt:lpstr>
      <vt:lpstr>Apresentação do PowerPoint</vt:lpstr>
      <vt:lpstr>Apresentação do PowerPoint</vt:lpstr>
      <vt:lpstr>2. Emoção</vt:lpstr>
      <vt:lpstr>2. Emoção</vt:lpstr>
      <vt:lpstr>2. Emoção</vt:lpstr>
      <vt:lpstr>Dependendo da linha teórica que os pesquisadores seguem, eles se dedicam a estudar um desses componentes da emoção</vt:lpstr>
      <vt:lpstr>Apresentação do PowerPoint</vt:lpstr>
      <vt:lpstr>Trabalhos de Computação Afetiva aplicada à Educação</vt:lpstr>
      <vt:lpstr>Quais as formas de detecção automática das emoções por sistemas computacionais? </vt:lpstr>
      <vt:lpstr>Apresentação do PowerPoint</vt:lpstr>
      <vt:lpstr>Apresentação do PowerPoint</vt:lpstr>
      <vt:lpstr>Apresentação do PowerPoint</vt:lpstr>
      <vt:lpstr>4. Futuras direções da Computação Afetiva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Lucio Mauro</dc:creator>
  <cp:lastModifiedBy>Conta da Microsoft</cp:lastModifiedBy>
  <cp:revision>25</cp:revision>
  <dcterms:created xsi:type="dcterms:W3CDTF">2020-11-24T20:38:31Z</dcterms:created>
  <dcterms:modified xsi:type="dcterms:W3CDTF">2020-11-25T14:18:19Z</dcterms:modified>
</cp:coreProperties>
</file>