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18288000" cy="10287000"/>
  <p:notesSz cx="6858000" cy="9144000"/>
  <p:embeddedFontLst>
    <p:embeddedFont>
      <p:font typeface="TC Milo" charset="1" panose="00000000000000000000"/>
      <p:regular r:id="rId38"/>
    </p:embeddedFont>
    <p:embeddedFont>
      <p:font typeface="Courier Prime" charset="1" panose="00000509000000000000"/>
      <p:regular r:id="rId39"/>
    </p:embeddedFont>
    <p:embeddedFont>
      <p:font typeface="Courier Prime Bold" charset="1" panose="0000080900000000000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Relationship Id="rId4" Target="../media/image43.png" Type="http://schemas.openxmlformats.org/officeDocument/2006/relationships/image"/><Relationship Id="rId5" Target="../media/image4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45.png" Type="http://schemas.openxmlformats.org/officeDocument/2006/relationships/image"/><Relationship Id="rId4" Target="../media/image46.svg" Type="http://schemas.openxmlformats.org/officeDocument/2006/relationships/image"/><Relationship Id="rId5" Target="../media/image47.png" Type="http://schemas.openxmlformats.org/officeDocument/2006/relationships/image"/><Relationship Id="rId6" Target="../media/image48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45.png" Type="http://schemas.openxmlformats.org/officeDocument/2006/relationships/image"/><Relationship Id="rId4" Target="../media/image46.svg" Type="http://schemas.openxmlformats.org/officeDocument/2006/relationships/image"/><Relationship Id="rId5" Target="../media/image47.png" Type="http://schemas.openxmlformats.org/officeDocument/2006/relationships/image"/><Relationship Id="rId6" Target="../media/image48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45.png" Type="http://schemas.openxmlformats.org/officeDocument/2006/relationships/image"/><Relationship Id="rId4" Target="../media/image46.svg" Type="http://schemas.openxmlformats.org/officeDocument/2006/relationships/image"/><Relationship Id="rId5" Target="../media/image47.png" Type="http://schemas.openxmlformats.org/officeDocument/2006/relationships/image"/><Relationship Id="rId6" Target="../media/image48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45.png" Type="http://schemas.openxmlformats.org/officeDocument/2006/relationships/image"/><Relationship Id="rId4" Target="../media/image46.svg" Type="http://schemas.openxmlformats.org/officeDocument/2006/relationships/image"/><Relationship Id="rId5" Target="../media/image47.png" Type="http://schemas.openxmlformats.org/officeDocument/2006/relationships/image"/><Relationship Id="rId6" Target="../media/image48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45.png" Type="http://schemas.openxmlformats.org/officeDocument/2006/relationships/image"/><Relationship Id="rId4" Target="../media/image46.svg" Type="http://schemas.openxmlformats.org/officeDocument/2006/relationships/image"/><Relationship Id="rId5" Target="../media/image47.png" Type="http://schemas.openxmlformats.org/officeDocument/2006/relationships/image"/><Relationship Id="rId6" Target="../media/image48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45.png" Type="http://schemas.openxmlformats.org/officeDocument/2006/relationships/image"/><Relationship Id="rId4" Target="../media/image46.svg" Type="http://schemas.openxmlformats.org/officeDocument/2006/relationships/image"/><Relationship Id="rId5" Target="../media/image47.png" Type="http://schemas.openxmlformats.org/officeDocument/2006/relationships/image"/><Relationship Id="rId6" Target="../media/image48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45.png" Type="http://schemas.openxmlformats.org/officeDocument/2006/relationships/image"/><Relationship Id="rId4" Target="../media/image46.svg" Type="http://schemas.openxmlformats.org/officeDocument/2006/relationships/image"/><Relationship Id="rId5" Target="../media/image47.png" Type="http://schemas.openxmlformats.org/officeDocument/2006/relationships/image"/><Relationship Id="rId6" Target="../media/image4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11" Target="../media/image19.png" Type="http://schemas.openxmlformats.org/officeDocument/2006/relationships/image"/><Relationship Id="rId12" Target="../media/image20.svg" Type="http://schemas.openxmlformats.org/officeDocument/2006/relationships/image"/><Relationship Id="rId13" Target="../media/image21.png" Type="http://schemas.openxmlformats.org/officeDocument/2006/relationships/image"/><Relationship Id="rId14" Target="../media/image22.svg" Type="http://schemas.openxmlformats.org/officeDocument/2006/relationships/image"/><Relationship Id="rId2" Target="../media/image10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45.png" Type="http://schemas.openxmlformats.org/officeDocument/2006/relationships/image"/><Relationship Id="rId4" Target="../media/image46.svg" Type="http://schemas.openxmlformats.org/officeDocument/2006/relationships/image"/><Relationship Id="rId5" Target="../media/image47.png" Type="http://schemas.openxmlformats.org/officeDocument/2006/relationships/image"/><Relationship Id="rId6" Target="../media/image48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45.png" Type="http://schemas.openxmlformats.org/officeDocument/2006/relationships/image"/><Relationship Id="rId4" Target="../media/image46.svg" Type="http://schemas.openxmlformats.org/officeDocument/2006/relationships/image"/><Relationship Id="rId5" Target="../media/image47.png" Type="http://schemas.openxmlformats.org/officeDocument/2006/relationships/image"/><Relationship Id="rId6" Target="../media/image48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45.png" Type="http://schemas.openxmlformats.org/officeDocument/2006/relationships/image"/><Relationship Id="rId4" Target="../media/image46.svg" Type="http://schemas.openxmlformats.org/officeDocument/2006/relationships/image"/><Relationship Id="rId5" Target="../media/image47.png" Type="http://schemas.openxmlformats.org/officeDocument/2006/relationships/image"/><Relationship Id="rId6" Target="../media/image48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45.png" Type="http://schemas.openxmlformats.org/officeDocument/2006/relationships/image"/><Relationship Id="rId4" Target="../media/image46.svg" Type="http://schemas.openxmlformats.org/officeDocument/2006/relationships/image"/><Relationship Id="rId5" Target="../media/image47.png" Type="http://schemas.openxmlformats.org/officeDocument/2006/relationships/image"/><Relationship Id="rId6" Target="../media/image48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45.png" Type="http://schemas.openxmlformats.org/officeDocument/2006/relationships/image"/><Relationship Id="rId4" Target="../media/image46.svg" Type="http://schemas.openxmlformats.org/officeDocument/2006/relationships/image"/><Relationship Id="rId5" Target="../media/image47.png" Type="http://schemas.openxmlformats.org/officeDocument/2006/relationships/image"/><Relationship Id="rId6" Target="../media/image48.svg" Type="http://schemas.openxmlformats.org/officeDocument/2006/relationships/image"/><Relationship Id="rId7" Target="https://www.uniacademia.edu.br/blog/planejar-sua-rotina-de-estudos" TargetMode="External" Type="http://schemas.openxmlformats.org/officeDocument/2006/relationships/hyperlink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45.png" Type="http://schemas.openxmlformats.org/officeDocument/2006/relationships/image"/><Relationship Id="rId4" Target="../media/image46.svg" Type="http://schemas.openxmlformats.org/officeDocument/2006/relationships/image"/><Relationship Id="rId5" Target="../media/image47.png" Type="http://schemas.openxmlformats.org/officeDocument/2006/relationships/image"/><Relationship Id="rId6" Target="../media/image48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45.png" Type="http://schemas.openxmlformats.org/officeDocument/2006/relationships/image"/><Relationship Id="rId4" Target="../media/image46.svg" Type="http://schemas.openxmlformats.org/officeDocument/2006/relationships/image"/><Relationship Id="rId5" Target="../media/image47.png" Type="http://schemas.openxmlformats.org/officeDocument/2006/relationships/image"/><Relationship Id="rId6" Target="../media/image48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45.png" Type="http://schemas.openxmlformats.org/officeDocument/2006/relationships/image"/><Relationship Id="rId4" Target="../media/image46.svg" Type="http://schemas.openxmlformats.org/officeDocument/2006/relationships/image"/><Relationship Id="rId5" Target="../media/image47.png" Type="http://schemas.openxmlformats.org/officeDocument/2006/relationships/image"/><Relationship Id="rId6" Target="../media/image48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45.png" Type="http://schemas.openxmlformats.org/officeDocument/2006/relationships/image"/><Relationship Id="rId4" Target="../media/image46.svg" Type="http://schemas.openxmlformats.org/officeDocument/2006/relationships/image"/><Relationship Id="rId5" Target="../media/image47.png" Type="http://schemas.openxmlformats.org/officeDocument/2006/relationships/image"/><Relationship Id="rId6" Target="../media/image48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45.png" Type="http://schemas.openxmlformats.org/officeDocument/2006/relationships/image"/><Relationship Id="rId4" Target="../media/image46.svg" Type="http://schemas.openxmlformats.org/officeDocument/2006/relationships/image"/><Relationship Id="rId5" Target="../media/image47.png" Type="http://schemas.openxmlformats.org/officeDocument/2006/relationships/image"/><Relationship Id="rId6" Target="../media/image4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23.png" Type="http://schemas.openxmlformats.org/officeDocument/2006/relationships/image"/><Relationship Id="rId4" Target="../media/image24.svg" Type="http://schemas.openxmlformats.org/officeDocument/2006/relationships/image"/><Relationship Id="rId5" Target="../media/image25.png" Type="http://schemas.openxmlformats.org/officeDocument/2006/relationships/image"/><Relationship Id="rId6" Target="../media/image26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45.png" Type="http://schemas.openxmlformats.org/officeDocument/2006/relationships/image"/><Relationship Id="rId4" Target="../media/image46.svg" Type="http://schemas.openxmlformats.org/officeDocument/2006/relationships/image"/><Relationship Id="rId5" Target="../media/image47.png" Type="http://schemas.openxmlformats.org/officeDocument/2006/relationships/image"/><Relationship Id="rId6" Target="../media/image48.sv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49.png" Type="http://schemas.openxmlformats.org/officeDocument/2006/relationships/image"/><Relationship Id="rId5" Target="../media/image50.sv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51.jpeg" Type="http://schemas.openxmlformats.org/officeDocument/2006/relationships/image"/><Relationship Id="rId5" Target="../media/image5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23.png" Type="http://schemas.openxmlformats.org/officeDocument/2006/relationships/image"/><Relationship Id="rId4" Target="../media/image24.svg" Type="http://schemas.openxmlformats.org/officeDocument/2006/relationships/image"/><Relationship Id="rId5" Target="../media/image27.png" Type="http://schemas.openxmlformats.org/officeDocument/2006/relationships/image"/><Relationship Id="rId6" Target="../media/image28.svg" Type="http://schemas.openxmlformats.org/officeDocument/2006/relationships/image"/><Relationship Id="rId7" Target="../media/image2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30.gif" Type="http://schemas.openxmlformats.org/officeDocument/2006/relationships/image"/><Relationship Id="rId4" Target="https://blog.faro.edu.br/7-dicas-de-planejamento-financeiro-para-voce-conseguir-pagar-a-faculdade/" TargetMode="External" Type="http://schemas.openxmlformats.org/officeDocument/2006/relationships/hyperlink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3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32.png" Type="http://schemas.openxmlformats.org/officeDocument/2006/relationships/image"/><Relationship Id="rId4" Target="../media/image3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34.png" Type="http://schemas.openxmlformats.org/officeDocument/2006/relationships/image"/><Relationship Id="rId4" Target="../media/image35.svg" Type="http://schemas.openxmlformats.org/officeDocument/2006/relationships/image"/><Relationship Id="rId5" Target="../media/image36.png" Type="http://schemas.openxmlformats.org/officeDocument/2006/relationships/image"/><Relationship Id="rId6" Target="../media/image37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4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70549" y="453920"/>
            <a:ext cx="13595320" cy="8327133"/>
          </a:xfrm>
          <a:custGeom>
            <a:avLst/>
            <a:gdLst/>
            <a:ahLst/>
            <a:cxnLst/>
            <a:rect r="r" b="b" t="t" l="l"/>
            <a:pathLst>
              <a:path h="8327133" w="13595320">
                <a:moveTo>
                  <a:pt x="0" y="0"/>
                </a:moveTo>
                <a:lnTo>
                  <a:pt x="13595320" y="0"/>
                </a:lnTo>
                <a:lnTo>
                  <a:pt x="13595320" y="8327134"/>
                </a:lnTo>
                <a:lnTo>
                  <a:pt x="0" y="83271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84985">
            <a:off x="7585791" y="1372089"/>
            <a:ext cx="2340801" cy="2078187"/>
          </a:xfrm>
          <a:custGeom>
            <a:avLst/>
            <a:gdLst/>
            <a:ahLst/>
            <a:cxnLst/>
            <a:rect r="r" b="b" t="t" l="l"/>
            <a:pathLst>
              <a:path h="2078187" w="2340801">
                <a:moveTo>
                  <a:pt x="0" y="0"/>
                </a:moveTo>
                <a:lnTo>
                  <a:pt x="2340801" y="0"/>
                </a:lnTo>
                <a:lnTo>
                  <a:pt x="2340801" y="2078186"/>
                </a:lnTo>
                <a:lnTo>
                  <a:pt x="0" y="20781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3699771"/>
            <a:ext cx="14531439" cy="3678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23"/>
              </a:lnSpc>
            </a:pPr>
            <a:r>
              <a:rPr lang="en-US" sz="13021">
                <a:solidFill>
                  <a:srgbClr val="000000"/>
                </a:solidFill>
                <a:latin typeface="TC Milo"/>
              </a:rPr>
              <a:t>ORGANIZAÇÃO DO TEMPO E ROTINA DE ESTUDOS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3117226" y="5491277"/>
            <a:ext cx="2714323" cy="2679777"/>
          </a:xfrm>
          <a:custGeom>
            <a:avLst/>
            <a:gdLst/>
            <a:ahLst/>
            <a:cxnLst/>
            <a:rect r="r" b="b" t="t" l="l"/>
            <a:pathLst>
              <a:path h="2679777" w="2714323">
                <a:moveTo>
                  <a:pt x="0" y="0"/>
                </a:moveTo>
                <a:lnTo>
                  <a:pt x="2714323" y="0"/>
                </a:lnTo>
                <a:lnTo>
                  <a:pt x="2714323" y="2679778"/>
                </a:lnTo>
                <a:lnTo>
                  <a:pt x="0" y="26797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70157" y="7983070"/>
            <a:ext cx="3000783" cy="2035531"/>
          </a:xfrm>
          <a:custGeom>
            <a:avLst/>
            <a:gdLst/>
            <a:ahLst/>
            <a:cxnLst/>
            <a:rect r="r" b="b" t="t" l="l"/>
            <a:pathLst>
              <a:path h="2035531" w="3000783">
                <a:moveTo>
                  <a:pt x="0" y="0"/>
                </a:moveTo>
                <a:lnTo>
                  <a:pt x="3000783" y="0"/>
                </a:lnTo>
                <a:lnTo>
                  <a:pt x="3000783" y="2035532"/>
                </a:lnTo>
                <a:lnTo>
                  <a:pt x="0" y="20355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270940" y="8171055"/>
            <a:ext cx="3164182" cy="2013662"/>
          </a:xfrm>
          <a:custGeom>
            <a:avLst/>
            <a:gdLst/>
            <a:ahLst/>
            <a:cxnLst/>
            <a:rect r="r" b="b" t="t" l="l"/>
            <a:pathLst>
              <a:path h="2013662" w="3164182">
                <a:moveTo>
                  <a:pt x="0" y="0"/>
                </a:moveTo>
                <a:lnTo>
                  <a:pt x="3164183" y="0"/>
                </a:lnTo>
                <a:lnTo>
                  <a:pt x="3164183" y="2013662"/>
                </a:lnTo>
                <a:lnTo>
                  <a:pt x="0" y="20136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34496" r="0" b="-22639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2318528" y="677963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7215026" y="677963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04445" y="7463248"/>
            <a:ext cx="3571100" cy="3142568"/>
          </a:xfrm>
          <a:custGeom>
            <a:avLst/>
            <a:gdLst/>
            <a:ahLst/>
            <a:cxnLst/>
            <a:rect r="r" b="b" t="t" l="l"/>
            <a:pathLst>
              <a:path h="3142568" w="3571100">
                <a:moveTo>
                  <a:pt x="0" y="0"/>
                </a:moveTo>
                <a:lnTo>
                  <a:pt x="3571100" y="0"/>
                </a:lnTo>
                <a:lnTo>
                  <a:pt x="3571100" y="3142567"/>
                </a:lnTo>
                <a:lnTo>
                  <a:pt x="0" y="31425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452039" y="1059187"/>
            <a:ext cx="10078187" cy="1334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22"/>
              </a:lnSpc>
            </a:pPr>
            <a:r>
              <a:rPr lang="en-US" sz="9202">
                <a:solidFill>
                  <a:srgbClr val="000000"/>
                </a:solidFill>
                <a:latin typeface="TC Milo"/>
              </a:rPr>
              <a:t>DESEMPENHO ACADÊMICO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921657" y="3390145"/>
            <a:ext cx="5710833" cy="804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TC Milo"/>
              </a:rPr>
              <a:t>FATORES  INTERFERENTES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452039" y="4981575"/>
            <a:ext cx="12003279" cy="2897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64281" indent="-382141" lvl="1">
              <a:lnSpc>
                <a:spcPts val="5805"/>
              </a:lnSpc>
              <a:buFont typeface="Arial"/>
              <a:buChar char="•"/>
            </a:pPr>
            <a:r>
              <a:rPr lang="en-US" sz="3539" spc="-106">
                <a:solidFill>
                  <a:srgbClr val="000000"/>
                </a:solidFill>
                <a:latin typeface="Courier Prime"/>
              </a:rPr>
              <a:t>Identidade x ambiente.</a:t>
            </a:r>
          </a:p>
          <a:p>
            <a:pPr algn="l" marL="764281" indent="-382141" lvl="1">
              <a:lnSpc>
                <a:spcPts val="5805"/>
              </a:lnSpc>
              <a:buFont typeface="Arial"/>
              <a:buChar char="•"/>
            </a:pPr>
            <a:r>
              <a:rPr lang="en-US" sz="3539" spc="-106">
                <a:solidFill>
                  <a:srgbClr val="000000"/>
                </a:solidFill>
                <a:latin typeface="Courier Prime"/>
              </a:rPr>
              <a:t>Identificação com o curso.</a:t>
            </a:r>
          </a:p>
          <a:p>
            <a:pPr algn="l" marL="764281" indent="-382141" lvl="1">
              <a:lnSpc>
                <a:spcPts val="5805"/>
              </a:lnSpc>
              <a:buFont typeface="Arial"/>
              <a:buChar char="•"/>
            </a:pPr>
            <a:r>
              <a:rPr lang="en-US" sz="3539" spc="-106">
                <a:solidFill>
                  <a:srgbClr val="000000"/>
                </a:solidFill>
                <a:latin typeface="Courier Prime"/>
              </a:rPr>
              <a:t>Expectativas internas e externas.</a:t>
            </a:r>
          </a:p>
          <a:p>
            <a:pPr algn="l" marL="764281" indent="-382141" lvl="1">
              <a:lnSpc>
                <a:spcPts val="5805"/>
              </a:lnSpc>
              <a:buFont typeface="Arial"/>
              <a:buChar char="•"/>
            </a:pPr>
            <a:r>
              <a:rPr lang="en-US" sz="3539" spc="-106">
                <a:solidFill>
                  <a:srgbClr val="000000"/>
                </a:solidFill>
                <a:latin typeface="Courier Prime"/>
              </a:rPr>
              <a:t>Integração na comunidade acadêmica.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2285662" y="677963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7191685" y="677963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138935" y="1067166"/>
            <a:ext cx="8761214" cy="132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22"/>
              </a:lnSpc>
              <a:spcBef>
                <a:spcPct val="0"/>
              </a:spcBef>
            </a:pPr>
            <a:r>
              <a:rPr lang="en-US" sz="9202">
                <a:solidFill>
                  <a:srgbClr val="000000"/>
                </a:solidFill>
                <a:latin typeface="TC Milo"/>
              </a:rPr>
              <a:t>DESEMPENHO ACADÊMICO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739533" y="3245599"/>
            <a:ext cx="4020145" cy="804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TC Milo"/>
              </a:rPr>
              <a:t>SUPORTE E AUXÍLIO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747966" y="4453071"/>
            <a:ext cx="12003279" cy="3631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05"/>
              </a:lnSpc>
            </a:pPr>
            <a:r>
              <a:rPr lang="en-US" sz="3539" spc="-106">
                <a:solidFill>
                  <a:srgbClr val="000000"/>
                </a:solidFill>
                <a:latin typeface="Courier Prime"/>
              </a:rPr>
              <a:t>A universidade oferece diversos recursos de apoio à comunidade acadêmica, através de bolsas de auxílio econômico e atividades remuneradas, suporte psicopedagógico e ações de ensino.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3887972" y="8070986"/>
            <a:ext cx="4400028" cy="2216014"/>
          </a:xfrm>
          <a:custGeom>
            <a:avLst/>
            <a:gdLst/>
            <a:ahLst/>
            <a:cxnLst/>
            <a:rect r="r" b="b" t="t" l="l"/>
            <a:pathLst>
              <a:path h="2216014" w="4400028">
                <a:moveTo>
                  <a:pt x="0" y="0"/>
                </a:moveTo>
                <a:lnTo>
                  <a:pt x="4400028" y="0"/>
                </a:lnTo>
                <a:lnTo>
                  <a:pt x="4400028" y="2216014"/>
                </a:lnTo>
                <a:lnTo>
                  <a:pt x="0" y="2216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2285662" y="677963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7445089" y="677963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368998" y="1067166"/>
            <a:ext cx="8761214" cy="132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22"/>
              </a:lnSpc>
              <a:spcBef>
                <a:spcPct val="0"/>
              </a:spcBef>
            </a:pPr>
            <a:r>
              <a:rPr lang="en-US" sz="9202">
                <a:solidFill>
                  <a:srgbClr val="000000"/>
                </a:solidFill>
                <a:latin typeface="TC Milo"/>
              </a:rPr>
              <a:t>DESEMPENHO ACADÊMICO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686053" y="3164519"/>
            <a:ext cx="6915894" cy="804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TC Milo"/>
              </a:rPr>
              <a:t>SUPORTES E AÇÕES NA UNIPAMPA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826190"/>
            <a:ext cx="16749280" cy="6957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23938" indent="-361969" lvl="1">
              <a:lnSpc>
                <a:spcPts val="5499"/>
              </a:lnSpc>
              <a:buFont typeface="Arial"/>
              <a:buChar char="•"/>
            </a:pPr>
            <a:r>
              <a:rPr lang="en-US" sz="3353" spc="-100">
                <a:solidFill>
                  <a:srgbClr val="000000"/>
                </a:solidFill>
                <a:latin typeface="Courier Prime"/>
              </a:rPr>
              <a:t>NUDE.</a:t>
            </a:r>
          </a:p>
          <a:p>
            <a:pPr algn="l" marL="723938" indent="-361969" lvl="1">
              <a:lnSpc>
                <a:spcPts val="5499"/>
              </a:lnSpc>
              <a:buFont typeface="Arial"/>
              <a:buChar char="•"/>
            </a:pPr>
            <a:r>
              <a:rPr lang="en-US" sz="3353" spc="-100">
                <a:solidFill>
                  <a:srgbClr val="000000"/>
                </a:solidFill>
                <a:latin typeface="Courier Prime"/>
              </a:rPr>
              <a:t>Projeto de Apoio Social e Pedagógico - PASP.</a:t>
            </a:r>
          </a:p>
          <a:p>
            <a:pPr algn="l" marL="723938" indent="-361969" lvl="1">
              <a:lnSpc>
                <a:spcPts val="5499"/>
              </a:lnSpc>
              <a:buFont typeface="Arial"/>
              <a:buChar char="•"/>
            </a:pPr>
            <a:r>
              <a:rPr lang="en-US" sz="3353" spc="-100">
                <a:solidFill>
                  <a:srgbClr val="000000"/>
                </a:solidFill>
                <a:latin typeface="Courier Prime"/>
              </a:rPr>
              <a:t>Apoio ao ingressante.</a:t>
            </a:r>
          </a:p>
          <a:p>
            <a:pPr algn="l" marL="723938" indent="-361969" lvl="1">
              <a:lnSpc>
                <a:spcPts val="5499"/>
              </a:lnSpc>
              <a:buFont typeface="Arial"/>
              <a:buChar char="•"/>
            </a:pPr>
            <a:r>
              <a:rPr lang="en-US" sz="3353" spc="-100">
                <a:solidFill>
                  <a:srgbClr val="000000"/>
                </a:solidFill>
                <a:latin typeface="Courier Prime"/>
              </a:rPr>
              <a:t>Programa de Apoio a Estudantes em Eventos - PAPE</a:t>
            </a:r>
          </a:p>
          <a:p>
            <a:pPr algn="l" marL="723938" indent="-361969" lvl="1">
              <a:lnSpc>
                <a:spcPts val="5499"/>
              </a:lnSpc>
              <a:buFont typeface="Arial"/>
              <a:buChar char="•"/>
            </a:pPr>
            <a:r>
              <a:rPr lang="en-US" sz="3353" spc="-100">
                <a:solidFill>
                  <a:srgbClr val="000000"/>
                </a:solidFill>
                <a:latin typeface="Courier Prime"/>
              </a:rPr>
              <a:t>Auxílio ao Desenvolvimento Acadêmico Indígena e Quilombola (ADAIQ)/</a:t>
            </a:r>
          </a:p>
          <a:p>
            <a:pPr algn="l" marL="723938" indent="-361969" lvl="1">
              <a:lnSpc>
                <a:spcPts val="5499"/>
              </a:lnSpc>
              <a:buFont typeface="Arial"/>
              <a:buChar char="•"/>
            </a:pPr>
            <a:r>
              <a:rPr lang="en-US" sz="3353" spc="-100">
                <a:solidFill>
                  <a:srgbClr val="000000"/>
                </a:solidFill>
                <a:latin typeface="Courier Prime"/>
              </a:rPr>
              <a:t>Monitoria Indígena e Quilombola/Plano de Apoio à Permanência Indígena e Quilombola (PAPIQ) </a:t>
            </a:r>
          </a:p>
          <a:p>
            <a:pPr algn="l" marL="723938" indent="-361969" lvl="1">
              <a:lnSpc>
                <a:spcPts val="5499"/>
              </a:lnSpc>
              <a:buFont typeface="Arial"/>
              <a:buChar char="•"/>
            </a:pPr>
            <a:r>
              <a:rPr lang="en-US" sz="3353" spc="-100">
                <a:solidFill>
                  <a:srgbClr val="000000"/>
                </a:solidFill>
                <a:latin typeface="Courier Prime"/>
              </a:rPr>
              <a:t>Projetos de extensão, ensino e pesquisa.</a:t>
            </a:r>
          </a:p>
          <a:p>
            <a:pPr algn="l">
              <a:lnSpc>
                <a:spcPts val="5991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370574" y="520252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971471" y="677526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765147" y="221991"/>
            <a:ext cx="1494153" cy="3415206"/>
          </a:xfrm>
          <a:custGeom>
            <a:avLst/>
            <a:gdLst/>
            <a:ahLst/>
            <a:cxnLst/>
            <a:rect r="r" b="b" t="t" l="l"/>
            <a:pathLst>
              <a:path h="3415206" w="1494153">
                <a:moveTo>
                  <a:pt x="0" y="0"/>
                </a:moveTo>
                <a:lnTo>
                  <a:pt x="1494153" y="0"/>
                </a:lnTo>
                <a:lnTo>
                  <a:pt x="1494153" y="3415206"/>
                </a:lnTo>
                <a:lnTo>
                  <a:pt x="0" y="34152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388877" y="744201"/>
            <a:ext cx="10078187" cy="1334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22"/>
              </a:lnSpc>
            </a:pPr>
            <a:r>
              <a:rPr lang="en-US" sz="9202">
                <a:solidFill>
                  <a:srgbClr val="000000"/>
                </a:solidFill>
                <a:latin typeface="TC Milo"/>
              </a:rPr>
              <a:t>ORGANIZAÇÃO/MOTIVAÇÃO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627268" y="4515118"/>
            <a:ext cx="13033464" cy="4832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76"/>
              </a:lnSpc>
            </a:pPr>
            <a:r>
              <a:rPr lang="en-US" sz="5900" spc="-177">
                <a:solidFill>
                  <a:srgbClr val="000000"/>
                </a:solidFill>
                <a:latin typeface="Courier Prime"/>
              </a:rPr>
              <a:t>A motivação vem do sucesso nos estudos, portanto mantenha o foco para atingir seus objetivos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454832" y="3033551"/>
            <a:ext cx="5946278" cy="814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24"/>
              </a:lnSpc>
            </a:pPr>
            <a:r>
              <a:rPr lang="en-US" sz="5658">
                <a:solidFill>
                  <a:srgbClr val="000000"/>
                </a:solidFill>
                <a:latin typeface="TC Milo"/>
              </a:rPr>
              <a:t>MOTIVAÇÃO NOS ESTUDOS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370574" y="520252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971471" y="677526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765147" y="221991"/>
            <a:ext cx="1494153" cy="3415206"/>
          </a:xfrm>
          <a:custGeom>
            <a:avLst/>
            <a:gdLst/>
            <a:ahLst/>
            <a:cxnLst/>
            <a:rect r="r" b="b" t="t" l="l"/>
            <a:pathLst>
              <a:path h="3415206" w="1494153">
                <a:moveTo>
                  <a:pt x="0" y="0"/>
                </a:moveTo>
                <a:lnTo>
                  <a:pt x="1494153" y="0"/>
                </a:lnTo>
                <a:lnTo>
                  <a:pt x="1494153" y="3415206"/>
                </a:lnTo>
                <a:lnTo>
                  <a:pt x="0" y="34152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388877" y="744201"/>
            <a:ext cx="10078187" cy="1334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22"/>
              </a:lnSpc>
            </a:pPr>
            <a:r>
              <a:rPr lang="en-US" sz="9202">
                <a:solidFill>
                  <a:srgbClr val="000000"/>
                </a:solidFill>
                <a:latin typeface="TC Milo"/>
              </a:rPr>
              <a:t>ORGANIZAÇÃO/MOTIVAÇÃO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758946" y="3111656"/>
            <a:ext cx="6706700" cy="814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24"/>
              </a:lnSpc>
            </a:pPr>
            <a:r>
              <a:rPr lang="en-US" sz="5658">
                <a:solidFill>
                  <a:srgbClr val="000000"/>
                </a:solidFill>
                <a:latin typeface="TC Milo"/>
              </a:rPr>
              <a:t>COMO ORGANIZAR OS ESTUDOS?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370574" y="4669424"/>
            <a:ext cx="13033464" cy="3604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76"/>
              </a:lnSpc>
            </a:pPr>
            <a:r>
              <a:rPr lang="en-US" sz="5900" spc="-177">
                <a:solidFill>
                  <a:srgbClr val="000000"/>
                </a:solidFill>
                <a:latin typeface="Courier Prime"/>
              </a:rPr>
              <a:t>Desligar celular e TV,não entrar em grupos de whatsapp, facebook, instagram, etc. 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370574" y="520252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971471" y="677526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765147" y="221991"/>
            <a:ext cx="1494153" cy="3415206"/>
          </a:xfrm>
          <a:custGeom>
            <a:avLst/>
            <a:gdLst/>
            <a:ahLst/>
            <a:cxnLst/>
            <a:rect r="r" b="b" t="t" l="l"/>
            <a:pathLst>
              <a:path h="3415206" w="1494153">
                <a:moveTo>
                  <a:pt x="0" y="0"/>
                </a:moveTo>
                <a:lnTo>
                  <a:pt x="1494153" y="0"/>
                </a:lnTo>
                <a:lnTo>
                  <a:pt x="1494153" y="3415206"/>
                </a:lnTo>
                <a:lnTo>
                  <a:pt x="0" y="34152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388877" y="744201"/>
            <a:ext cx="10078187" cy="1334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22"/>
              </a:lnSpc>
            </a:pPr>
            <a:r>
              <a:rPr lang="en-US" sz="9202">
                <a:solidFill>
                  <a:srgbClr val="000000"/>
                </a:solidFill>
                <a:latin typeface="TC Milo"/>
              </a:rPr>
              <a:t>ORGANIZAÇÃO/MOTIVAÇÃO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380772" y="2822380"/>
            <a:ext cx="8094397" cy="814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24"/>
              </a:lnSpc>
            </a:pPr>
            <a:r>
              <a:rPr lang="en-US" sz="5658">
                <a:solidFill>
                  <a:srgbClr val="000000"/>
                </a:solidFill>
                <a:latin typeface="TC Milo"/>
              </a:rPr>
              <a:t>DETERMINE OS HORÁRIOS DE ESTUDOS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370574" y="4384214"/>
            <a:ext cx="13033464" cy="3533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11"/>
              </a:lnSpc>
            </a:pPr>
            <a:r>
              <a:rPr lang="en-US" sz="5799" spc="-173">
                <a:solidFill>
                  <a:srgbClr val="000000"/>
                </a:solidFill>
                <a:latin typeface="Courier Prime"/>
              </a:rPr>
              <a:t>A ideia central é evitar fazer outras coisas que não sejam apenas estudar.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370574" y="520252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971471" y="677526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765147" y="221991"/>
            <a:ext cx="1494153" cy="3415206"/>
          </a:xfrm>
          <a:custGeom>
            <a:avLst/>
            <a:gdLst/>
            <a:ahLst/>
            <a:cxnLst/>
            <a:rect r="r" b="b" t="t" l="l"/>
            <a:pathLst>
              <a:path h="3415206" w="1494153">
                <a:moveTo>
                  <a:pt x="0" y="0"/>
                </a:moveTo>
                <a:lnTo>
                  <a:pt x="1494153" y="0"/>
                </a:lnTo>
                <a:lnTo>
                  <a:pt x="1494153" y="3415206"/>
                </a:lnTo>
                <a:lnTo>
                  <a:pt x="0" y="34152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388877" y="744201"/>
            <a:ext cx="10078187" cy="1334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22"/>
              </a:lnSpc>
            </a:pPr>
            <a:r>
              <a:rPr lang="en-US" sz="9202">
                <a:solidFill>
                  <a:srgbClr val="000000"/>
                </a:solidFill>
                <a:latin typeface="TC Milo"/>
              </a:rPr>
              <a:t>ORGANIZAÇÃO/MOTIVAÇÃO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627268" y="3530293"/>
            <a:ext cx="13033464" cy="4285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80"/>
              </a:lnSpc>
            </a:pPr>
            <a:r>
              <a:rPr lang="en-US" sz="7000" spc="-210">
                <a:solidFill>
                  <a:srgbClr val="000000"/>
                </a:solidFill>
                <a:latin typeface="Courier Prime"/>
              </a:rPr>
              <a:t>Dicas úteis para se organizar e gerar motivação para estudar: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370574" y="520252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971471" y="677526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765147" y="221991"/>
            <a:ext cx="1494153" cy="3415206"/>
          </a:xfrm>
          <a:custGeom>
            <a:avLst/>
            <a:gdLst/>
            <a:ahLst/>
            <a:cxnLst/>
            <a:rect r="r" b="b" t="t" l="l"/>
            <a:pathLst>
              <a:path h="3415206" w="1494153">
                <a:moveTo>
                  <a:pt x="0" y="0"/>
                </a:moveTo>
                <a:lnTo>
                  <a:pt x="1494153" y="0"/>
                </a:lnTo>
                <a:lnTo>
                  <a:pt x="1494153" y="3415206"/>
                </a:lnTo>
                <a:lnTo>
                  <a:pt x="0" y="34152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388877" y="744201"/>
            <a:ext cx="10078187" cy="1334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22"/>
              </a:lnSpc>
            </a:pPr>
            <a:r>
              <a:rPr lang="en-US" sz="9202">
                <a:solidFill>
                  <a:srgbClr val="000000"/>
                </a:solidFill>
                <a:latin typeface="TC Milo"/>
              </a:rPr>
              <a:t>ORGANIZAÇÃO/MOTIVAÇÃO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59516" y="4504231"/>
            <a:ext cx="17448410" cy="4171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7"/>
              </a:lnSpc>
            </a:pPr>
            <a:r>
              <a:rPr lang="en-US" sz="5120" spc="-153">
                <a:solidFill>
                  <a:srgbClr val="000000"/>
                </a:solidFill>
                <a:latin typeface="Courier Prime"/>
              </a:rPr>
              <a:t>Procrastinar é deixar algo para depois.</a:t>
            </a:r>
          </a:p>
          <a:p>
            <a:pPr algn="l">
              <a:lnSpc>
                <a:spcPts val="8397"/>
              </a:lnSpc>
            </a:pPr>
            <a:r>
              <a:rPr lang="en-US" sz="5120" spc="-153">
                <a:solidFill>
                  <a:srgbClr val="000000"/>
                </a:solidFill>
                <a:latin typeface="Courier Prime"/>
              </a:rPr>
              <a:t>Redes sociais e vídeos na internet costumam tirar nossa atenção dos estudos.</a:t>
            </a:r>
          </a:p>
          <a:p>
            <a:pPr algn="l">
              <a:lnSpc>
                <a:spcPts val="8397"/>
              </a:lnSpc>
            </a:pPr>
            <a:r>
              <a:rPr lang="en-US" sz="5120" spc="-153">
                <a:solidFill>
                  <a:srgbClr val="000000"/>
                </a:solidFill>
                <a:latin typeface="Courier Prime"/>
              </a:rPr>
              <a:t>Evite essas distrações na hora de estudar.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23916" y="2822380"/>
            <a:ext cx="11265098" cy="814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221745" indent="-610873" lvl="1">
              <a:lnSpc>
                <a:spcPts val="6224"/>
              </a:lnSpc>
              <a:buAutoNum type="arabicPeriod" startAt="1"/>
            </a:pPr>
            <a:r>
              <a:rPr lang="en-US" sz="5658">
                <a:solidFill>
                  <a:srgbClr val="000000"/>
                </a:solidFill>
                <a:latin typeface="TC Milo"/>
              </a:rPr>
              <a:t>IDENTIFIQUE O QUE TE CAUSA PROCRASTINAÇÃO 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370574" y="520252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971471" y="677526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765147" y="221991"/>
            <a:ext cx="1494153" cy="3415206"/>
          </a:xfrm>
          <a:custGeom>
            <a:avLst/>
            <a:gdLst/>
            <a:ahLst/>
            <a:cxnLst/>
            <a:rect r="r" b="b" t="t" l="l"/>
            <a:pathLst>
              <a:path h="3415206" w="1494153">
                <a:moveTo>
                  <a:pt x="0" y="0"/>
                </a:moveTo>
                <a:lnTo>
                  <a:pt x="1494153" y="0"/>
                </a:lnTo>
                <a:lnTo>
                  <a:pt x="1494153" y="3415206"/>
                </a:lnTo>
                <a:lnTo>
                  <a:pt x="0" y="34152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388877" y="744201"/>
            <a:ext cx="10078187" cy="1334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22"/>
              </a:lnSpc>
            </a:pPr>
            <a:r>
              <a:rPr lang="en-US" sz="9202">
                <a:solidFill>
                  <a:srgbClr val="000000"/>
                </a:solidFill>
                <a:latin typeface="TC Milo"/>
              </a:rPr>
              <a:t>ORGANIZAÇÃO/MOTIVAÇÃO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59516" y="4504231"/>
            <a:ext cx="17448410" cy="4171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7"/>
              </a:lnSpc>
            </a:pPr>
            <a:r>
              <a:rPr lang="en-US" sz="5120" spc="-153">
                <a:solidFill>
                  <a:srgbClr val="000000"/>
                </a:solidFill>
                <a:latin typeface="Courier Prime"/>
              </a:rPr>
              <a:t>Não adianta querer estudar 100 slides em 20 minutos. Além de não aprender muito, você vai ficar frustrado por não ter atingido a meta.</a:t>
            </a:r>
          </a:p>
          <a:p>
            <a:pPr algn="l">
              <a:lnSpc>
                <a:spcPts val="8397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3723916" y="2822380"/>
            <a:ext cx="7837140" cy="814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24"/>
              </a:lnSpc>
            </a:pPr>
            <a:r>
              <a:rPr lang="en-US" sz="5658">
                <a:solidFill>
                  <a:srgbClr val="000000"/>
                </a:solidFill>
                <a:latin typeface="TC Milo"/>
              </a:rPr>
              <a:t>2. CRIE METAS REALISTAS DE ESTUDO 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370574" y="520252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971471" y="677526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765147" y="221991"/>
            <a:ext cx="1494153" cy="3415206"/>
          </a:xfrm>
          <a:custGeom>
            <a:avLst/>
            <a:gdLst/>
            <a:ahLst/>
            <a:cxnLst/>
            <a:rect r="r" b="b" t="t" l="l"/>
            <a:pathLst>
              <a:path h="3415206" w="1494153">
                <a:moveTo>
                  <a:pt x="0" y="0"/>
                </a:moveTo>
                <a:lnTo>
                  <a:pt x="1494153" y="0"/>
                </a:lnTo>
                <a:lnTo>
                  <a:pt x="1494153" y="3415206"/>
                </a:lnTo>
                <a:lnTo>
                  <a:pt x="0" y="34152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388877" y="744201"/>
            <a:ext cx="10078187" cy="1334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22"/>
              </a:lnSpc>
            </a:pPr>
            <a:r>
              <a:rPr lang="en-US" sz="9202">
                <a:solidFill>
                  <a:srgbClr val="000000"/>
                </a:solidFill>
                <a:latin typeface="TC Milo"/>
              </a:rPr>
              <a:t>ORGANIZAÇÃO/MOTIVAÇÃO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59516" y="5032868"/>
            <a:ext cx="17448410" cy="3114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7"/>
              </a:lnSpc>
            </a:pPr>
            <a:r>
              <a:rPr lang="en-US" sz="5120" spc="-153">
                <a:solidFill>
                  <a:srgbClr val="000000"/>
                </a:solidFill>
                <a:latin typeface="Courier Prime"/>
              </a:rPr>
              <a:t>Sabe aqueles 100 slides?</a:t>
            </a:r>
          </a:p>
          <a:p>
            <a:pPr algn="l">
              <a:lnSpc>
                <a:spcPts val="8397"/>
              </a:lnSpc>
            </a:pPr>
            <a:r>
              <a:rPr lang="en-US" sz="5120" spc="-153">
                <a:solidFill>
                  <a:srgbClr val="000000"/>
                </a:solidFill>
                <a:latin typeface="Courier Prime"/>
              </a:rPr>
              <a:t>Que tal dividir em 5 blocos de 20 slides por sessão de estudo?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23916" y="2822380"/>
            <a:ext cx="8717459" cy="814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24"/>
              </a:lnSpc>
            </a:pPr>
            <a:r>
              <a:rPr lang="en-US" sz="5658">
                <a:solidFill>
                  <a:srgbClr val="000000"/>
                </a:solidFill>
                <a:latin typeface="TC Milo"/>
              </a:rPr>
              <a:t>3. DIVIDA O ESTUDO EM BLOCOS MENORES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7757983">
            <a:off x="6995248" y="2418598"/>
            <a:ext cx="1575595" cy="707585"/>
          </a:xfrm>
          <a:custGeom>
            <a:avLst/>
            <a:gdLst/>
            <a:ahLst/>
            <a:cxnLst/>
            <a:rect r="r" b="b" t="t" l="l"/>
            <a:pathLst>
              <a:path h="707585" w="1575595">
                <a:moveTo>
                  <a:pt x="1575595" y="0"/>
                </a:moveTo>
                <a:lnTo>
                  <a:pt x="0" y="0"/>
                </a:lnTo>
                <a:lnTo>
                  <a:pt x="0" y="707585"/>
                </a:lnTo>
                <a:lnTo>
                  <a:pt x="1575595" y="707585"/>
                </a:lnTo>
                <a:lnTo>
                  <a:pt x="157559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10800000">
            <a:off x="8495439" y="4403548"/>
            <a:ext cx="1575595" cy="707585"/>
          </a:xfrm>
          <a:custGeom>
            <a:avLst/>
            <a:gdLst/>
            <a:ahLst/>
            <a:cxnLst/>
            <a:rect r="r" b="b" t="t" l="l"/>
            <a:pathLst>
              <a:path h="707585" w="1575595">
                <a:moveTo>
                  <a:pt x="1575595" y="0"/>
                </a:moveTo>
                <a:lnTo>
                  <a:pt x="0" y="0"/>
                </a:lnTo>
                <a:lnTo>
                  <a:pt x="0" y="707585"/>
                </a:lnTo>
                <a:lnTo>
                  <a:pt x="1575595" y="707585"/>
                </a:lnTo>
                <a:lnTo>
                  <a:pt x="157559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8173548">
            <a:off x="6818872" y="6292512"/>
            <a:ext cx="1575595" cy="707585"/>
          </a:xfrm>
          <a:custGeom>
            <a:avLst/>
            <a:gdLst/>
            <a:ahLst/>
            <a:cxnLst/>
            <a:rect r="r" b="b" t="t" l="l"/>
            <a:pathLst>
              <a:path h="707585" w="1575595">
                <a:moveTo>
                  <a:pt x="1575595" y="0"/>
                </a:moveTo>
                <a:lnTo>
                  <a:pt x="0" y="0"/>
                </a:lnTo>
                <a:lnTo>
                  <a:pt x="0" y="707586"/>
                </a:lnTo>
                <a:lnTo>
                  <a:pt x="1575595" y="707586"/>
                </a:lnTo>
                <a:lnTo>
                  <a:pt x="157559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291470" y="3740026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2700000">
            <a:off x="2790885" y="5395189"/>
            <a:ext cx="1440507" cy="1538038"/>
          </a:xfrm>
          <a:custGeom>
            <a:avLst/>
            <a:gdLst/>
            <a:ahLst/>
            <a:cxnLst/>
            <a:rect r="r" b="b" t="t" l="l"/>
            <a:pathLst>
              <a:path h="1538038" w="1440507">
                <a:moveTo>
                  <a:pt x="0" y="0"/>
                </a:moveTo>
                <a:lnTo>
                  <a:pt x="1440507" y="0"/>
                </a:lnTo>
                <a:lnTo>
                  <a:pt x="1440507" y="1538037"/>
                </a:lnTo>
                <a:lnTo>
                  <a:pt x="0" y="1538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5201" t="-48537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748971" y="3905721"/>
            <a:ext cx="8661455" cy="1554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14"/>
              </a:lnSpc>
            </a:pPr>
            <a:r>
              <a:rPr lang="en-US" sz="10649">
                <a:solidFill>
                  <a:srgbClr val="000000"/>
                </a:solidFill>
                <a:latin typeface="TC Milo"/>
              </a:rPr>
              <a:t>OBJETIVOS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31498" y="1349339"/>
            <a:ext cx="6387831" cy="763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96"/>
              </a:lnSpc>
            </a:pPr>
            <a:r>
              <a:rPr lang="en-US" sz="5360">
                <a:solidFill>
                  <a:srgbClr val="000000"/>
                </a:solidFill>
                <a:latin typeface="TC Milo"/>
              </a:rPr>
              <a:t>ADAPTAÇÃO A UNIVERSIDADE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291173" y="7022683"/>
            <a:ext cx="6387831" cy="763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96"/>
              </a:lnSpc>
            </a:pPr>
            <a:r>
              <a:rPr lang="en-US" sz="5360">
                <a:solidFill>
                  <a:srgbClr val="000000"/>
                </a:solidFill>
                <a:latin typeface="TC Milo"/>
              </a:rPr>
              <a:t>ORGANIZAÇÃO / MOTIVAÇÃO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526315" y="4399452"/>
            <a:ext cx="6387831" cy="763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96"/>
              </a:lnSpc>
            </a:pPr>
            <a:r>
              <a:rPr lang="en-US" sz="5360">
                <a:solidFill>
                  <a:srgbClr val="000000"/>
                </a:solidFill>
                <a:latin typeface="TC Milo"/>
              </a:rPr>
              <a:t>DESEMPENHO ACADÊMICO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495439" y="887826"/>
            <a:ext cx="3829975" cy="1441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08"/>
              </a:lnSpc>
            </a:pPr>
            <a:r>
              <a:rPr lang="en-US" sz="10007">
                <a:solidFill>
                  <a:srgbClr val="000000"/>
                </a:solidFill>
                <a:latin typeface="TC Milo"/>
              </a:rPr>
              <a:t>1.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570101" y="4014267"/>
            <a:ext cx="3829975" cy="1441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08"/>
              </a:lnSpc>
            </a:pPr>
            <a:r>
              <a:rPr lang="en-US" sz="10007">
                <a:solidFill>
                  <a:srgbClr val="000000"/>
                </a:solidFill>
                <a:latin typeface="TC Milo"/>
              </a:rPr>
              <a:t>2.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420276" y="6764128"/>
            <a:ext cx="2554105" cy="1441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08"/>
              </a:lnSpc>
            </a:pPr>
            <a:r>
              <a:rPr lang="en-US" sz="10007">
                <a:solidFill>
                  <a:srgbClr val="000000"/>
                </a:solidFill>
                <a:latin typeface="TC Milo"/>
              </a:rPr>
              <a:t>3.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1964623" y="2031860"/>
            <a:ext cx="2105680" cy="107198"/>
          </a:xfrm>
          <a:custGeom>
            <a:avLst/>
            <a:gdLst/>
            <a:ahLst/>
            <a:cxnLst/>
            <a:rect r="r" b="b" t="t" l="l"/>
            <a:pathLst>
              <a:path h="107198" w="2105680">
                <a:moveTo>
                  <a:pt x="0" y="0"/>
                </a:moveTo>
                <a:lnTo>
                  <a:pt x="2105680" y="0"/>
                </a:lnTo>
                <a:lnTo>
                  <a:pt x="2105680" y="107198"/>
                </a:lnTo>
                <a:lnTo>
                  <a:pt x="0" y="1071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313029" y="5107358"/>
            <a:ext cx="2105680" cy="107198"/>
          </a:xfrm>
          <a:custGeom>
            <a:avLst/>
            <a:gdLst/>
            <a:ahLst/>
            <a:cxnLst/>
            <a:rect r="r" b="b" t="t" l="l"/>
            <a:pathLst>
              <a:path h="107198" w="2105680">
                <a:moveTo>
                  <a:pt x="0" y="0"/>
                </a:moveTo>
                <a:lnTo>
                  <a:pt x="2105680" y="0"/>
                </a:lnTo>
                <a:lnTo>
                  <a:pt x="2105680" y="107198"/>
                </a:lnTo>
                <a:lnTo>
                  <a:pt x="0" y="1071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9291173" y="7939936"/>
            <a:ext cx="3631427" cy="184873"/>
          </a:xfrm>
          <a:custGeom>
            <a:avLst/>
            <a:gdLst/>
            <a:ahLst/>
            <a:cxnLst/>
            <a:rect r="r" b="b" t="t" l="l"/>
            <a:pathLst>
              <a:path h="184873" w="3631427">
                <a:moveTo>
                  <a:pt x="0" y="0"/>
                </a:moveTo>
                <a:lnTo>
                  <a:pt x="3631427" y="0"/>
                </a:lnTo>
                <a:lnTo>
                  <a:pt x="3631427" y="184872"/>
                </a:lnTo>
                <a:lnTo>
                  <a:pt x="0" y="1848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370574" y="520252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971471" y="677526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765147" y="221991"/>
            <a:ext cx="1494153" cy="3415206"/>
          </a:xfrm>
          <a:custGeom>
            <a:avLst/>
            <a:gdLst/>
            <a:ahLst/>
            <a:cxnLst/>
            <a:rect r="r" b="b" t="t" l="l"/>
            <a:pathLst>
              <a:path h="3415206" w="1494153">
                <a:moveTo>
                  <a:pt x="0" y="0"/>
                </a:moveTo>
                <a:lnTo>
                  <a:pt x="1494153" y="0"/>
                </a:lnTo>
                <a:lnTo>
                  <a:pt x="1494153" y="3415206"/>
                </a:lnTo>
                <a:lnTo>
                  <a:pt x="0" y="34152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388877" y="744201"/>
            <a:ext cx="10078187" cy="1334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22"/>
              </a:lnSpc>
            </a:pPr>
            <a:r>
              <a:rPr lang="en-US" sz="9202">
                <a:solidFill>
                  <a:srgbClr val="000000"/>
                </a:solidFill>
                <a:latin typeface="TC Milo"/>
              </a:rPr>
              <a:t>ORGANIZAÇÃO/MOTIVAÇÃO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59516" y="3975593"/>
            <a:ext cx="17448410" cy="5228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7"/>
              </a:lnSpc>
            </a:pPr>
            <a:r>
              <a:rPr lang="en-US" sz="5120" spc="-153">
                <a:solidFill>
                  <a:srgbClr val="000000"/>
                </a:solidFill>
                <a:latin typeface="Courier Prime"/>
              </a:rPr>
              <a:t>A cada meta atingida, que tal se auto-recompensar com aquela checadinha nas redes sociais ou com um bombom?</a:t>
            </a:r>
          </a:p>
          <a:p>
            <a:pPr algn="l">
              <a:lnSpc>
                <a:spcPts val="8397"/>
              </a:lnSpc>
            </a:pPr>
            <a:r>
              <a:rPr lang="en-US" sz="5120" spc="-153">
                <a:solidFill>
                  <a:srgbClr val="000000"/>
                </a:solidFill>
                <a:latin typeface="Courier Prime"/>
              </a:rPr>
              <a:t>Uma pausa de 5 minutos vai te ajudar a esfriar a cabeça.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23916" y="2822380"/>
            <a:ext cx="7882384" cy="814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24"/>
              </a:lnSpc>
            </a:pPr>
            <a:r>
              <a:rPr lang="en-US" sz="5658">
                <a:solidFill>
                  <a:srgbClr val="000000"/>
                </a:solidFill>
                <a:latin typeface="TC Milo"/>
              </a:rPr>
              <a:t>4. CRIE RECOMPENSAS PELO ESFORÇO 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370574" y="520252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971471" y="677526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765147" y="221991"/>
            <a:ext cx="1494153" cy="3415206"/>
          </a:xfrm>
          <a:custGeom>
            <a:avLst/>
            <a:gdLst/>
            <a:ahLst/>
            <a:cxnLst/>
            <a:rect r="r" b="b" t="t" l="l"/>
            <a:pathLst>
              <a:path h="3415206" w="1494153">
                <a:moveTo>
                  <a:pt x="0" y="0"/>
                </a:moveTo>
                <a:lnTo>
                  <a:pt x="1494153" y="0"/>
                </a:lnTo>
                <a:lnTo>
                  <a:pt x="1494153" y="3415206"/>
                </a:lnTo>
                <a:lnTo>
                  <a:pt x="0" y="34152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388877" y="744201"/>
            <a:ext cx="10078187" cy="1334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22"/>
              </a:lnSpc>
            </a:pPr>
            <a:r>
              <a:rPr lang="en-US" sz="9202">
                <a:solidFill>
                  <a:srgbClr val="000000"/>
                </a:solidFill>
                <a:latin typeface="TC Milo"/>
              </a:rPr>
              <a:t>ORGANIZAÇÃO/MOTIVAÇÃO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59516" y="4504231"/>
            <a:ext cx="17448410" cy="4171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7"/>
              </a:lnSpc>
            </a:pPr>
            <a:r>
              <a:rPr lang="en-US" sz="5120" spc="-153">
                <a:solidFill>
                  <a:srgbClr val="000000"/>
                </a:solidFill>
                <a:latin typeface="Courier Prime"/>
              </a:rPr>
              <a:t>Ao invés de estudar 2 horas direto, que tal estudar 25 minutos e descansar 5 minutos?</a:t>
            </a:r>
          </a:p>
          <a:p>
            <a:pPr algn="l">
              <a:lnSpc>
                <a:spcPts val="8397"/>
              </a:lnSpc>
            </a:pPr>
            <a:r>
              <a:rPr lang="en-US" sz="5120" spc="-153">
                <a:solidFill>
                  <a:srgbClr val="000000"/>
                </a:solidFill>
                <a:latin typeface="Courier Prime"/>
              </a:rPr>
              <a:t>Fazendo assim, duas horas de estudo passarão rapidinho e serão melhor aproeitadas.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23916" y="2822380"/>
            <a:ext cx="10235952" cy="814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24"/>
              </a:lnSpc>
            </a:pPr>
            <a:r>
              <a:rPr lang="en-US" sz="5658">
                <a:solidFill>
                  <a:srgbClr val="000000"/>
                </a:solidFill>
                <a:latin typeface="TC Milo"/>
              </a:rPr>
              <a:t>5. ALTERNE PERÍODOS DE ESTUDO E DE DESCANSO 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370574" y="520252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971471" y="677526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765147" y="221991"/>
            <a:ext cx="1494153" cy="3415206"/>
          </a:xfrm>
          <a:custGeom>
            <a:avLst/>
            <a:gdLst/>
            <a:ahLst/>
            <a:cxnLst/>
            <a:rect r="r" b="b" t="t" l="l"/>
            <a:pathLst>
              <a:path h="3415206" w="1494153">
                <a:moveTo>
                  <a:pt x="0" y="0"/>
                </a:moveTo>
                <a:lnTo>
                  <a:pt x="1494153" y="0"/>
                </a:lnTo>
                <a:lnTo>
                  <a:pt x="1494153" y="3415206"/>
                </a:lnTo>
                <a:lnTo>
                  <a:pt x="0" y="34152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388877" y="744201"/>
            <a:ext cx="10078187" cy="1334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22"/>
              </a:lnSpc>
            </a:pPr>
            <a:r>
              <a:rPr lang="en-US" sz="9202">
                <a:solidFill>
                  <a:srgbClr val="000000"/>
                </a:solidFill>
                <a:latin typeface="TC Milo"/>
              </a:rPr>
              <a:t>ORGANIZAÇÃO/MOTIVAÇÃO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59516" y="4029385"/>
            <a:ext cx="17448410" cy="5130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00"/>
              </a:lnSpc>
            </a:pPr>
            <a:r>
              <a:rPr lang="en-US" sz="5000" spc="-150">
                <a:solidFill>
                  <a:srgbClr val="000000"/>
                </a:solidFill>
                <a:latin typeface="Courier Prime"/>
              </a:rPr>
              <a:t>Crie uma rotina distribuindo os diversos assuntos que precisa estudar em dias e períodos de estudo fixos, para criar o hábito de estudar sem exigir muito esforço e sem criar muito sofrimento.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23916" y="2822380"/>
            <a:ext cx="6990457" cy="814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24"/>
              </a:lnSpc>
            </a:pPr>
            <a:r>
              <a:rPr lang="en-US" sz="5658">
                <a:solidFill>
                  <a:srgbClr val="000000"/>
                </a:solidFill>
                <a:latin typeface="TC Milo"/>
              </a:rPr>
              <a:t>6. FAÇA UMA ROTINA DE ESTUDOS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370574" y="520252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971471" y="677526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765147" y="221991"/>
            <a:ext cx="1494153" cy="3415206"/>
          </a:xfrm>
          <a:custGeom>
            <a:avLst/>
            <a:gdLst/>
            <a:ahLst/>
            <a:cxnLst/>
            <a:rect r="r" b="b" t="t" l="l"/>
            <a:pathLst>
              <a:path h="3415206" w="1494153">
                <a:moveTo>
                  <a:pt x="0" y="0"/>
                </a:moveTo>
                <a:lnTo>
                  <a:pt x="1494153" y="0"/>
                </a:lnTo>
                <a:lnTo>
                  <a:pt x="1494153" y="3415206"/>
                </a:lnTo>
                <a:lnTo>
                  <a:pt x="0" y="34152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388877" y="744201"/>
            <a:ext cx="10078187" cy="1334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22"/>
              </a:lnSpc>
            </a:pPr>
            <a:r>
              <a:rPr lang="en-US" sz="9202">
                <a:solidFill>
                  <a:srgbClr val="000000"/>
                </a:solidFill>
                <a:latin typeface="TC Milo"/>
              </a:rPr>
              <a:t>ORGANIZAÇÃO/MOTIVAÇÃO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59516" y="3510272"/>
            <a:ext cx="17448410" cy="6169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00"/>
              </a:lnSpc>
            </a:pPr>
            <a:r>
              <a:rPr lang="en-US" sz="5000" spc="-150">
                <a:solidFill>
                  <a:srgbClr val="000000"/>
                </a:solidFill>
                <a:latin typeface="Courier Prime"/>
              </a:rPr>
              <a:t>Cada pessoa estrutura um mesmo assunto de maneira diferente de outras pessoas. </a:t>
            </a:r>
          </a:p>
          <a:p>
            <a:pPr algn="l">
              <a:lnSpc>
                <a:spcPts val="8200"/>
              </a:lnSpc>
            </a:pPr>
            <a:r>
              <a:rPr lang="en-US" sz="5000" spc="-150">
                <a:solidFill>
                  <a:srgbClr val="000000"/>
                </a:solidFill>
                <a:latin typeface="Courier Prime"/>
              </a:rPr>
              <a:t>O mapa mental é uma forma de representar como você compreende um tema complexo e as diversas partes que o compõem.</a:t>
            </a:r>
          </a:p>
          <a:p>
            <a:pPr algn="l">
              <a:lnSpc>
                <a:spcPts val="8200"/>
              </a:lnSpc>
            </a:pPr>
            <a:r>
              <a:rPr lang="en-US" sz="5000" spc="-150">
                <a:solidFill>
                  <a:srgbClr val="000000"/>
                </a:solidFill>
                <a:latin typeface="Courier Prime"/>
              </a:rPr>
              <a:t>Elabore um para melhor estudar.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23916" y="2822380"/>
            <a:ext cx="10006757" cy="814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24"/>
              </a:lnSpc>
            </a:pPr>
            <a:r>
              <a:rPr lang="en-US" sz="5658">
                <a:solidFill>
                  <a:srgbClr val="000000"/>
                </a:solidFill>
                <a:latin typeface="TC Milo"/>
              </a:rPr>
              <a:t>7. FAÇA UM MAPA MENTAL SOBRE O CONTEÚDO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370574" y="520252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971471" y="677526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765147" y="221991"/>
            <a:ext cx="1494153" cy="3415206"/>
          </a:xfrm>
          <a:custGeom>
            <a:avLst/>
            <a:gdLst/>
            <a:ahLst/>
            <a:cxnLst/>
            <a:rect r="r" b="b" t="t" l="l"/>
            <a:pathLst>
              <a:path h="3415206" w="1494153">
                <a:moveTo>
                  <a:pt x="0" y="0"/>
                </a:moveTo>
                <a:lnTo>
                  <a:pt x="1494153" y="0"/>
                </a:lnTo>
                <a:lnTo>
                  <a:pt x="1494153" y="3415206"/>
                </a:lnTo>
                <a:lnTo>
                  <a:pt x="0" y="34152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388877" y="744201"/>
            <a:ext cx="10078187" cy="1334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22"/>
              </a:lnSpc>
            </a:pPr>
            <a:r>
              <a:rPr lang="en-US" sz="9202">
                <a:solidFill>
                  <a:srgbClr val="000000"/>
                </a:solidFill>
                <a:latin typeface="TC Milo"/>
              </a:rPr>
              <a:t>ORGANIZAÇÃO/MOTIVAÇÃO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73033" y="2339386"/>
            <a:ext cx="15292115" cy="720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200"/>
              </a:lnSpc>
            </a:pPr>
            <a:r>
              <a:rPr lang="en-US" sz="5000" spc="-150">
                <a:solidFill>
                  <a:srgbClr val="000000"/>
                </a:solidFill>
                <a:latin typeface="Courier Prime"/>
              </a:rPr>
              <a:t>O mapa mental é um método de organização e memorização que auxilia diretamente na melhora da </a:t>
            </a:r>
            <a:r>
              <a:rPr lang="en-US" sz="5000" spc="-150">
                <a:solidFill>
                  <a:srgbClr val="000000"/>
                </a:solidFill>
                <a:latin typeface="Courier Prime"/>
                <a:hlinkClick r:id="rId7" tooltip="https://www.uniacademia.edu.br/blog/planejar-sua-rotina-de-estudos"/>
              </a:rPr>
              <a:t>performance nos estudos</a:t>
            </a:r>
            <a:r>
              <a:rPr lang="en-US" sz="5000" spc="-150">
                <a:solidFill>
                  <a:srgbClr val="000000"/>
                </a:solidFill>
                <a:latin typeface="Courier Prime"/>
              </a:rPr>
              <a:t>.</a:t>
            </a:r>
          </a:p>
          <a:p>
            <a:pPr algn="just">
              <a:lnSpc>
                <a:spcPts val="8200"/>
              </a:lnSpc>
            </a:pPr>
            <a:r>
              <a:rPr lang="en-US" sz="5000" spc="-150">
                <a:solidFill>
                  <a:srgbClr val="000000"/>
                </a:solidFill>
                <a:latin typeface="Courier Prime"/>
              </a:rPr>
              <a:t>A técnica foi desenvolvida para potencializar a capacidade do cérebro de armazenar diferentes conhecimentos e elaborar um sequenciamento das ideias.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370574" y="520252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971471" y="677526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765147" y="221991"/>
            <a:ext cx="1494153" cy="3415206"/>
          </a:xfrm>
          <a:custGeom>
            <a:avLst/>
            <a:gdLst/>
            <a:ahLst/>
            <a:cxnLst/>
            <a:rect r="r" b="b" t="t" l="l"/>
            <a:pathLst>
              <a:path h="3415206" w="1494153">
                <a:moveTo>
                  <a:pt x="0" y="0"/>
                </a:moveTo>
                <a:lnTo>
                  <a:pt x="1494153" y="0"/>
                </a:lnTo>
                <a:lnTo>
                  <a:pt x="1494153" y="3415206"/>
                </a:lnTo>
                <a:lnTo>
                  <a:pt x="0" y="34152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388877" y="744201"/>
            <a:ext cx="10078187" cy="1334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22"/>
              </a:lnSpc>
            </a:pPr>
            <a:r>
              <a:rPr lang="en-US" sz="9202">
                <a:solidFill>
                  <a:srgbClr val="000000"/>
                </a:solidFill>
                <a:latin typeface="TC Milo"/>
              </a:rPr>
              <a:t>ORGANIZAÇÃO/MOTIVAÇÃO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370574" y="2349395"/>
            <a:ext cx="9635072" cy="9997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397"/>
              </a:lnSpc>
            </a:pPr>
            <a:r>
              <a:rPr lang="en-US" sz="5120" spc="-153">
                <a:solidFill>
                  <a:srgbClr val="000000"/>
                </a:solidFill>
                <a:latin typeface="Courier Prime"/>
              </a:rPr>
              <a:t>Como fazer um mapa mental?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20869" y="3472977"/>
            <a:ext cx="14763518" cy="6169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200"/>
              </a:lnSpc>
            </a:pPr>
            <a:r>
              <a:rPr lang="en-US" sz="5000" spc="-150">
                <a:solidFill>
                  <a:srgbClr val="000000"/>
                </a:solidFill>
                <a:latin typeface="Courier Prime"/>
              </a:rPr>
              <a:t>.Defina o tema central</a:t>
            </a:r>
          </a:p>
          <a:p>
            <a:pPr algn="just">
              <a:lnSpc>
                <a:spcPts val="8200"/>
              </a:lnSpc>
            </a:pPr>
            <a:r>
              <a:rPr lang="en-US" sz="5000" spc="-150">
                <a:solidFill>
                  <a:srgbClr val="000000"/>
                </a:solidFill>
                <a:latin typeface="Courier Prime"/>
              </a:rPr>
              <a:t>.Coloque subtópicos</a:t>
            </a:r>
          </a:p>
          <a:p>
            <a:pPr algn="just">
              <a:lnSpc>
                <a:spcPts val="8200"/>
              </a:lnSpc>
            </a:pPr>
            <a:r>
              <a:rPr lang="en-US" sz="5000" spc="-150">
                <a:solidFill>
                  <a:srgbClr val="000000"/>
                </a:solidFill>
                <a:latin typeface="Courier Prime"/>
              </a:rPr>
              <a:t>.Aposte em cores, setas e ícones</a:t>
            </a:r>
          </a:p>
          <a:p>
            <a:pPr algn="just">
              <a:lnSpc>
                <a:spcPts val="8200"/>
              </a:lnSpc>
            </a:pPr>
            <a:r>
              <a:rPr lang="en-US" sz="5000" spc="-150">
                <a:solidFill>
                  <a:srgbClr val="000000"/>
                </a:solidFill>
                <a:latin typeface="Courier Prime"/>
              </a:rPr>
              <a:t>.Utilize palavras-chave ou imagens-chave</a:t>
            </a:r>
          </a:p>
          <a:p>
            <a:pPr algn="just">
              <a:lnSpc>
                <a:spcPts val="8200"/>
              </a:lnSpc>
            </a:pPr>
            <a:r>
              <a:rPr lang="en-US" sz="5000" spc="-150">
                <a:solidFill>
                  <a:srgbClr val="000000"/>
                </a:solidFill>
                <a:latin typeface="Courier Prime"/>
              </a:rPr>
              <a:t>.Associe as ideias</a:t>
            </a:r>
          </a:p>
          <a:p>
            <a:pPr algn="just">
              <a:lnSpc>
                <a:spcPts val="8200"/>
              </a:lnSpc>
            </a:pPr>
            <a:r>
              <a:rPr lang="en-US" sz="5000" spc="-150">
                <a:solidFill>
                  <a:srgbClr val="000000"/>
                </a:solidFill>
                <a:latin typeface="Courier Prime"/>
              </a:rPr>
              <a:t>.Seja o mais breve possível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370574" y="520252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971471" y="677526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765147" y="221991"/>
            <a:ext cx="1494153" cy="3415206"/>
          </a:xfrm>
          <a:custGeom>
            <a:avLst/>
            <a:gdLst/>
            <a:ahLst/>
            <a:cxnLst/>
            <a:rect r="r" b="b" t="t" l="l"/>
            <a:pathLst>
              <a:path h="3415206" w="1494153">
                <a:moveTo>
                  <a:pt x="0" y="0"/>
                </a:moveTo>
                <a:lnTo>
                  <a:pt x="1494153" y="0"/>
                </a:lnTo>
                <a:lnTo>
                  <a:pt x="1494153" y="3415206"/>
                </a:lnTo>
                <a:lnTo>
                  <a:pt x="0" y="34152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388877" y="744201"/>
            <a:ext cx="10078187" cy="1334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22"/>
              </a:lnSpc>
            </a:pPr>
            <a:r>
              <a:rPr lang="en-US" sz="9202">
                <a:solidFill>
                  <a:srgbClr val="000000"/>
                </a:solidFill>
                <a:latin typeface="TC Milo"/>
              </a:rPr>
              <a:t>ORGANIZAÇÃO/MOTIVAÇÃO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59516" y="4504231"/>
            <a:ext cx="17448410" cy="4171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7"/>
              </a:lnSpc>
            </a:pPr>
            <a:r>
              <a:rPr lang="en-US" sz="5120" spc="-153">
                <a:solidFill>
                  <a:srgbClr val="000000"/>
                </a:solidFill>
                <a:latin typeface="Courier Prime"/>
              </a:rPr>
              <a:t>O mapa mental pode ajudar você a entender muito melhor o assunto sem a necessidade de decorar o assunto.</a:t>
            </a:r>
          </a:p>
          <a:p>
            <a:pPr algn="l">
              <a:lnSpc>
                <a:spcPts val="8397"/>
              </a:lnSpc>
            </a:pPr>
            <a:r>
              <a:rPr lang="en-US" sz="5120" spc="-153">
                <a:solidFill>
                  <a:srgbClr val="000000"/>
                </a:solidFill>
                <a:latin typeface="Courier Prime"/>
              </a:rPr>
              <a:t>Entender ajuda a criar satisfação em aprender.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23916" y="2822380"/>
            <a:ext cx="5833467" cy="814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24"/>
              </a:lnSpc>
            </a:pPr>
            <a:r>
              <a:rPr lang="en-US" sz="5658">
                <a:solidFill>
                  <a:srgbClr val="000000"/>
                </a:solidFill>
                <a:latin typeface="TC Milo"/>
              </a:rPr>
              <a:t>8. ENTENDER SEM DECORAR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370574" y="520252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971471" y="677526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765147" y="221991"/>
            <a:ext cx="1494153" cy="3415206"/>
          </a:xfrm>
          <a:custGeom>
            <a:avLst/>
            <a:gdLst/>
            <a:ahLst/>
            <a:cxnLst/>
            <a:rect r="r" b="b" t="t" l="l"/>
            <a:pathLst>
              <a:path h="3415206" w="1494153">
                <a:moveTo>
                  <a:pt x="0" y="0"/>
                </a:moveTo>
                <a:lnTo>
                  <a:pt x="1494153" y="0"/>
                </a:lnTo>
                <a:lnTo>
                  <a:pt x="1494153" y="3415206"/>
                </a:lnTo>
                <a:lnTo>
                  <a:pt x="0" y="34152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388877" y="744201"/>
            <a:ext cx="10078187" cy="1334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22"/>
              </a:lnSpc>
            </a:pPr>
            <a:r>
              <a:rPr lang="en-US" sz="9202">
                <a:solidFill>
                  <a:srgbClr val="000000"/>
                </a:solidFill>
                <a:latin typeface="TC Milo"/>
              </a:rPr>
              <a:t>ORGANIZAÇÃO/MOTIVAÇÃO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59516" y="4504231"/>
            <a:ext cx="17448410" cy="4171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7"/>
              </a:lnSpc>
            </a:pPr>
            <a:r>
              <a:rPr lang="en-US" sz="5120" spc="-153">
                <a:solidFill>
                  <a:srgbClr val="000000"/>
                </a:solidFill>
                <a:latin typeface="Courier Prime"/>
              </a:rPr>
              <a:t>Exercícios físicos ajudam a liberar substâncias que causam satisfação.</a:t>
            </a:r>
          </a:p>
          <a:p>
            <a:pPr algn="l">
              <a:lnSpc>
                <a:spcPts val="8397"/>
              </a:lnSpc>
            </a:pPr>
            <a:r>
              <a:rPr lang="en-US" sz="5120" spc="-153">
                <a:solidFill>
                  <a:srgbClr val="000000"/>
                </a:solidFill>
                <a:latin typeface="Courier Prime"/>
              </a:rPr>
              <a:t>Além disso, ajudam a oxigenar o cérebro e mantê-lo ativo no processo de aprendizagem.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23916" y="2822380"/>
            <a:ext cx="6697414" cy="814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24"/>
              </a:lnSpc>
            </a:pPr>
            <a:r>
              <a:rPr lang="en-US" sz="5658">
                <a:solidFill>
                  <a:srgbClr val="000000"/>
                </a:solidFill>
                <a:latin typeface="TC Milo"/>
              </a:rPr>
              <a:t>9.  PRATIQUE EXERCÍCIOS FÍSICOS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370574" y="520252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971471" y="677526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765147" y="221991"/>
            <a:ext cx="1494153" cy="3415206"/>
          </a:xfrm>
          <a:custGeom>
            <a:avLst/>
            <a:gdLst/>
            <a:ahLst/>
            <a:cxnLst/>
            <a:rect r="r" b="b" t="t" l="l"/>
            <a:pathLst>
              <a:path h="3415206" w="1494153">
                <a:moveTo>
                  <a:pt x="0" y="0"/>
                </a:moveTo>
                <a:lnTo>
                  <a:pt x="1494153" y="0"/>
                </a:lnTo>
                <a:lnTo>
                  <a:pt x="1494153" y="3415206"/>
                </a:lnTo>
                <a:lnTo>
                  <a:pt x="0" y="34152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388877" y="744201"/>
            <a:ext cx="10078187" cy="1334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22"/>
              </a:lnSpc>
            </a:pPr>
            <a:r>
              <a:rPr lang="en-US" sz="9202">
                <a:solidFill>
                  <a:srgbClr val="000000"/>
                </a:solidFill>
                <a:latin typeface="TC Milo"/>
              </a:rPr>
              <a:t>ORGANIZAÇÃO/MOTIVAÇÃO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59516" y="5032868"/>
            <a:ext cx="17448410" cy="3114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7"/>
              </a:lnSpc>
            </a:pPr>
            <a:r>
              <a:rPr lang="en-US" sz="5120" spc="-153">
                <a:solidFill>
                  <a:srgbClr val="000000"/>
                </a:solidFill>
                <a:latin typeface="Courier Prime"/>
              </a:rPr>
              <a:t>Uma pausa sem ler nada, sem usar o intelecto, só para descansar ajuda muito a enfrentar longas horas de estudo.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23916" y="2822380"/>
            <a:ext cx="6917978" cy="814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24"/>
              </a:lnSpc>
            </a:pPr>
            <a:r>
              <a:rPr lang="en-US" sz="5658">
                <a:solidFill>
                  <a:srgbClr val="000000"/>
                </a:solidFill>
                <a:latin typeface="TC Milo"/>
              </a:rPr>
              <a:t>10.  FAÇA PAUSAS PARA RELAXAR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370574" y="520252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971471" y="677526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765147" y="221991"/>
            <a:ext cx="1494153" cy="3415206"/>
          </a:xfrm>
          <a:custGeom>
            <a:avLst/>
            <a:gdLst/>
            <a:ahLst/>
            <a:cxnLst/>
            <a:rect r="r" b="b" t="t" l="l"/>
            <a:pathLst>
              <a:path h="3415206" w="1494153">
                <a:moveTo>
                  <a:pt x="0" y="0"/>
                </a:moveTo>
                <a:lnTo>
                  <a:pt x="1494153" y="0"/>
                </a:lnTo>
                <a:lnTo>
                  <a:pt x="1494153" y="3415206"/>
                </a:lnTo>
                <a:lnTo>
                  <a:pt x="0" y="34152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388877" y="744201"/>
            <a:ext cx="10078187" cy="1334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22"/>
              </a:lnSpc>
            </a:pPr>
            <a:r>
              <a:rPr lang="en-US" sz="9202">
                <a:solidFill>
                  <a:srgbClr val="000000"/>
                </a:solidFill>
                <a:latin typeface="TC Milo"/>
              </a:rPr>
              <a:t>ORGANIZAÇÃO/MOTIVAÇÃO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59516" y="5561506"/>
            <a:ext cx="17448410" cy="2057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7"/>
              </a:lnSpc>
            </a:pPr>
            <a:r>
              <a:rPr lang="en-US" sz="5120" spc="-153">
                <a:solidFill>
                  <a:srgbClr val="000000"/>
                </a:solidFill>
                <a:latin typeface="Courier Prime"/>
              </a:rPr>
              <a:t>Isso evita distrações, pois você tem tudo o que precisa para estudar ao alcance da mão.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23916" y="2822380"/>
            <a:ext cx="6904286" cy="814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24"/>
              </a:lnSpc>
            </a:pPr>
            <a:r>
              <a:rPr lang="en-US" sz="5658">
                <a:solidFill>
                  <a:srgbClr val="000000"/>
                </a:solidFill>
                <a:latin typeface="TC Milo"/>
              </a:rPr>
              <a:t>11. TENHA UM LOCAL DE ESTUDOS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603562" y="6541608"/>
            <a:ext cx="2612629" cy="517776"/>
          </a:xfrm>
          <a:custGeom>
            <a:avLst/>
            <a:gdLst/>
            <a:ahLst/>
            <a:cxnLst/>
            <a:rect r="r" b="b" t="t" l="l"/>
            <a:pathLst>
              <a:path h="517776" w="2612629">
                <a:moveTo>
                  <a:pt x="0" y="0"/>
                </a:moveTo>
                <a:lnTo>
                  <a:pt x="2612629" y="0"/>
                </a:lnTo>
                <a:lnTo>
                  <a:pt x="2612629" y="517776"/>
                </a:lnTo>
                <a:lnTo>
                  <a:pt x="0" y="517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846775" y="6460034"/>
            <a:ext cx="3199438" cy="3390542"/>
          </a:xfrm>
          <a:custGeom>
            <a:avLst/>
            <a:gdLst/>
            <a:ahLst/>
            <a:cxnLst/>
            <a:rect r="r" b="b" t="t" l="l"/>
            <a:pathLst>
              <a:path h="3390542" w="3199438">
                <a:moveTo>
                  <a:pt x="0" y="0"/>
                </a:moveTo>
                <a:lnTo>
                  <a:pt x="3199438" y="0"/>
                </a:lnTo>
                <a:lnTo>
                  <a:pt x="3199438" y="3390542"/>
                </a:lnTo>
                <a:lnTo>
                  <a:pt x="0" y="33905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6373" y="814914"/>
            <a:ext cx="8219615" cy="1095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55"/>
              </a:lnSpc>
            </a:pPr>
            <a:r>
              <a:rPr lang="en-US" sz="7505">
                <a:solidFill>
                  <a:srgbClr val="000000"/>
                </a:solidFill>
                <a:latin typeface="TC Milo"/>
              </a:rPr>
              <a:t>ADAPTAÇÃO A UNIVERSIDADE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30035" y="3101340"/>
            <a:ext cx="12003279" cy="615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20"/>
              </a:lnSpc>
            </a:pPr>
            <a:r>
              <a:rPr lang="en-US" sz="3000" spc="-89">
                <a:solidFill>
                  <a:srgbClr val="000000"/>
                </a:solidFill>
                <a:latin typeface="Courier Prime"/>
              </a:rPr>
              <a:t>A escolha da profissão é uma das decisões mais importantes a serem tomadas, por vezes torna-se difícil e angustiante. Atrelada a esse momento ingresso no ensino superior demanda uma série de mudanças nas quais refletem no ajustamento a universidade;</a:t>
            </a:r>
          </a:p>
          <a:p>
            <a:pPr algn="ctr">
              <a:lnSpc>
                <a:spcPts val="4920"/>
              </a:lnSpc>
            </a:pPr>
            <a:r>
              <a:rPr lang="en-US" sz="3000" spc="-89">
                <a:solidFill>
                  <a:srgbClr val="000000"/>
                </a:solidFill>
                <a:latin typeface="Courier Prime"/>
              </a:rPr>
              <a:t>O insuficiente apoio da instituição ou fora dela e as características pessoais para enfrentar essas situações de mudanças podem gerar dificuldades psicológicas e de adaptação, prejudicando o desenvolvimento do estudante e a sua aprendizagem (Polydoro &amp; Primi, 2003).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370574" y="520252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971471" y="677526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765147" y="221991"/>
            <a:ext cx="1494153" cy="3415206"/>
          </a:xfrm>
          <a:custGeom>
            <a:avLst/>
            <a:gdLst/>
            <a:ahLst/>
            <a:cxnLst/>
            <a:rect r="r" b="b" t="t" l="l"/>
            <a:pathLst>
              <a:path h="3415206" w="1494153">
                <a:moveTo>
                  <a:pt x="0" y="0"/>
                </a:moveTo>
                <a:lnTo>
                  <a:pt x="1494153" y="0"/>
                </a:lnTo>
                <a:lnTo>
                  <a:pt x="1494153" y="3415206"/>
                </a:lnTo>
                <a:lnTo>
                  <a:pt x="0" y="34152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388877" y="744201"/>
            <a:ext cx="10078187" cy="1334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22"/>
              </a:lnSpc>
            </a:pPr>
            <a:r>
              <a:rPr lang="en-US" sz="9202">
                <a:solidFill>
                  <a:srgbClr val="000000"/>
                </a:solidFill>
                <a:latin typeface="TC Milo"/>
              </a:rPr>
              <a:t>ORGANIZAÇÃO/MOTIVAÇÃO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59516" y="5032868"/>
            <a:ext cx="17448410" cy="3114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7"/>
              </a:lnSpc>
            </a:pPr>
            <a:r>
              <a:rPr lang="en-US" sz="5120" spc="-153">
                <a:solidFill>
                  <a:srgbClr val="000000"/>
                </a:solidFill>
                <a:latin typeface="Courier Prime"/>
              </a:rPr>
              <a:t>Algumas coisas serão mais difíceis de aprender, é bom ter consciência disso para não se frustrar.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23916" y="2822380"/>
            <a:ext cx="9796909" cy="814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24"/>
              </a:lnSpc>
            </a:pPr>
            <a:r>
              <a:rPr lang="en-US" sz="5658">
                <a:solidFill>
                  <a:srgbClr val="000000"/>
                </a:solidFill>
                <a:latin typeface="TC Milo"/>
              </a:rPr>
              <a:t>12. LEMBRE-SE DE QUE HAVERÃO DIFICULDADES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4136818" y="1028700"/>
            <a:ext cx="8480529" cy="1989070"/>
          </a:xfrm>
          <a:custGeom>
            <a:avLst/>
            <a:gdLst/>
            <a:ahLst/>
            <a:cxnLst/>
            <a:rect r="r" b="b" t="t" l="l"/>
            <a:pathLst>
              <a:path h="1989070" w="8480529">
                <a:moveTo>
                  <a:pt x="8480529" y="0"/>
                </a:moveTo>
                <a:lnTo>
                  <a:pt x="0" y="0"/>
                </a:lnTo>
                <a:lnTo>
                  <a:pt x="0" y="1989070"/>
                </a:lnTo>
                <a:lnTo>
                  <a:pt x="8480529" y="1989070"/>
                </a:lnTo>
                <a:lnTo>
                  <a:pt x="848052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713851" y="7366424"/>
            <a:ext cx="3574149" cy="3171245"/>
          </a:xfrm>
          <a:custGeom>
            <a:avLst/>
            <a:gdLst/>
            <a:ahLst/>
            <a:cxnLst/>
            <a:rect r="r" b="b" t="t" l="l"/>
            <a:pathLst>
              <a:path h="3171245" w="3574149">
                <a:moveTo>
                  <a:pt x="0" y="0"/>
                </a:moveTo>
                <a:lnTo>
                  <a:pt x="3574149" y="0"/>
                </a:lnTo>
                <a:lnTo>
                  <a:pt x="3574149" y="3171244"/>
                </a:lnTo>
                <a:lnTo>
                  <a:pt x="0" y="3171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952443" y="1389311"/>
            <a:ext cx="10078187" cy="1334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22"/>
              </a:lnSpc>
            </a:pPr>
            <a:r>
              <a:rPr lang="en-US" sz="9202">
                <a:solidFill>
                  <a:srgbClr val="000000"/>
                </a:solidFill>
                <a:latin typeface="TC Milo"/>
              </a:rPr>
              <a:t>REFERÊNCIAS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39590" y="4029619"/>
            <a:ext cx="17448410" cy="46903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04"/>
              </a:lnSpc>
            </a:pPr>
            <a:r>
              <a:rPr lang="en-US" sz="3600" spc="-107">
                <a:solidFill>
                  <a:srgbClr val="000000"/>
                </a:solidFill>
                <a:latin typeface="Courier Prime"/>
              </a:rPr>
              <a:t>BASSO, C. et al. Organização de tempo e métodos de estudo: Oficinas com estudantes universitários Relato de Experiência Profissional. Orientação Profissional jul.-dez, v. 14, n. 2, p. 277–288, 2013.</a:t>
            </a:r>
          </a:p>
          <a:p>
            <a:pPr algn="l">
              <a:lnSpc>
                <a:spcPts val="5904"/>
              </a:lnSpc>
            </a:pPr>
            <a:r>
              <a:rPr lang="en-US" sz="3600" spc="-107">
                <a:solidFill>
                  <a:srgbClr val="000000"/>
                </a:solidFill>
                <a:cs typeface="Courier Prime"/>
              </a:rPr>
              <a:t>‌</a:t>
            </a:r>
          </a:p>
          <a:p>
            <a:pPr algn="l">
              <a:lnSpc>
                <a:spcPts val="8397"/>
              </a:lnSpc>
            </a:pP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09782" y="411069"/>
            <a:ext cx="12126964" cy="7427766"/>
          </a:xfrm>
          <a:custGeom>
            <a:avLst/>
            <a:gdLst/>
            <a:ahLst/>
            <a:cxnLst/>
            <a:rect r="r" b="b" t="t" l="l"/>
            <a:pathLst>
              <a:path h="7427766" w="12126964">
                <a:moveTo>
                  <a:pt x="0" y="0"/>
                </a:moveTo>
                <a:lnTo>
                  <a:pt x="12126965" y="0"/>
                </a:lnTo>
                <a:lnTo>
                  <a:pt x="12126965" y="7427766"/>
                </a:lnTo>
                <a:lnTo>
                  <a:pt x="0" y="74277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1792" y="8456466"/>
            <a:ext cx="2757990" cy="1725912"/>
          </a:xfrm>
          <a:custGeom>
            <a:avLst/>
            <a:gdLst/>
            <a:ahLst/>
            <a:cxnLst/>
            <a:rect r="r" b="b" t="t" l="l"/>
            <a:pathLst>
              <a:path h="1725912" w="2757990">
                <a:moveTo>
                  <a:pt x="0" y="0"/>
                </a:moveTo>
                <a:lnTo>
                  <a:pt x="2757990" y="0"/>
                </a:lnTo>
                <a:lnTo>
                  <a:pt x="2757990" y="1725912"/>
                </a:lnTo>
                <a:lnTo>
                  <a:pt x="0" y="17259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473712" y="8665617"/>
            <a:ext cx="2814288" cy="1688573"/>
          </a:xfrm>
          <a:custGeom>
            <a:avLst/>
            <a:gdLst/>
            <a:ahLst/>
            <a:cxnLst/>
            <a:rect r="r" b="b" t="t" l="l"/>
            <a:pathLst>
              <a:path h="1688573" w="2814288">
                <a:moveTo>
                  <a:pt x="0" y="0"/>
                </a:moveTo>
                <a:lnTo>
                  <a:pt x="2814288" y="0"/>
                </a:lnTo>
                <a:lnTo>
                  <a:pt x="2814288" y="1688572"/>
                </a:lnTo>
                <a:lnTo>
                  <a:pt x="0" y="16885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106980" y="3562877"/>
            <a:ext cx="10078187" cy="19418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741"/>
              </a:lnSpc>
            </a:pPr>
            <a:r>
              <a:rPr lang="en-US" sz="13401">
                <a:solidFill>
                  <a:srgbClr val="000000"/>
                </a:solidFill>
                <a:latin typeface="TC Milo"/>
              </a:rPr>
              <a:t>             OBRIGADO!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086303" y="8703717"/>
            <a:ext cx="7773922" cy="1478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3600" spc="-107">
                <a:solidFill>
                  <a:srgbClr val="000000"/>
                </a:solidFill>
                <a:latin typeface="Courier Prime"/>
              </a:rPr>
              <a:t>Sala 3104</a:t>
            </a:r>
          </a:p>
          <a:p>
            <a:pPr algn="ctr">
              <a:lnSpc>
                <a:spcPts val="3852"/>
              </a:lnSpc>
            </a:pPr>
            <a:r>
              <a:rPr lang="en-US" sz="3600" spc="-107">
                <a:solidFill>
                  <a:srgbClr val="000000"/>
                </a:solidFill>
                <a:latin typeface="Courier Prime"/>
              </a:rPr>
              <a:t>E-mail: paspbage@gmail.com</a:t>
            </a:r>
          </a:p>
          <a:p>
            <a:pPr algn="ctr">
              <a:lnSpc>
                <a:spcPts val="3852"/>
              </a:lnSpc>
            </a:pPr>
            <a:r>
              <a:rPr lang="en-US" sz="3600" spc="-107">
                <a:solidFill>
                  <a:srgbClr val="000000"/>
                </a:solidFill>
                <a:latin typeface="Courier Prime"/>
              </a:rPr>
              <a:t>Instagram: pasp.campusbage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151828" y="826718"/>
            <a:ext cx="8219615" cy="1095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55"/>
              </a:lnSpc>
            </a:pPr>
            <a:r>
              <a:rPr lang="en-US" sz="7505">
                <a:solidFill>
                  <a:srgbClr val="000000"/>
                </a:solidFill>
                <a:latin typeface="TC Milo"/>
              </a:rPr>
              <a:t>ADAPTAÇÃO A UNIVERSIDADE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1371443" y="5844244"/>
            <a:ext cx="2612629" cy="517776"/>
          </a:xfrm>
          <a:custGeom>
            <a:avLst/>
            <a:gdLst/>
            <a:ahLst/>
            <a:cxnLst/>
            <a:rect r="r" b="b" t="t" l="l"/>
            <a:pathLst>
              <a:path h="517776" w="2612629">
                <a:moveTo>
                  <a:pt x="0" y="0"/>
                </a:moveTo>
                <a:lnTo>
                  <a:pt x="2612629" y="0"/>
                </a:lnTo>
                <a:lnTo>
                  <a:pt x="2612629" y="517776"/>
                </a:lnTo>
                <a:lnTo>
                  <a:pt x="0" y="517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641232" y="2254854"/>
            <a:ext cx="13033464" cy="7642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64"/>
              </a:lnSpc>
            </a:pPr>
            <a:r>
              <a:rPr lang="en-US" sz="2844" spc="-85">
                <a:solidFill>
                  <a:srgbClr val="000000"/>
                </a:solidFill>
                <a:latin typeface="Courier Prime Bold"/>
              </a:rPr>
              <a:t>Mais disciplina:</a:t>
            </a:r>
            <a:r>
              <a:rPr lang="en-US" sz="2844" spc="-85">
                <a:solidFill>
                  <a:srgbClr val="000000"/>
                </a:solidFill>
                <a:latin typeface="Courier Prime"/>
              </a:rPr>
              <a:t> À medida que você adota a disciplina no seu cotidiano, fica até mais fácil aproveitar os bons momentos da vida. Isso porque a execução correta do planejamento vai permitir que você reserve algumas horas para se distrair.</a:t>
            </a:r>
          </a:p>
          <a:p>
            <a:pPr algn="ctr">
              <a:lnSpc>
                <a:spcPts val="4664"/>
              </a:lnSpc>
            </a:pPr>
            <a:r>
              <a:rPr lang="en-US" sz="2844" spc="-85">
                <a:solidFill>
                  <a:srgbClr val="000000"/>
                </a:solidFill>
                <a:latin typeface="Courier Prime"/>
              </a:rPr>
              <a:t>Por exemplo, você pode dedicar a tarde do domingo para sair com familiares e amigos. Todo mundo merece curtir um cinema ou ir à praia para descansar o cérebro. Ficar praticamente o tempo todo apenas estudando vai deixá-lo muito cansado.</a:t>
            </a:r>
          </a:p>
          <a:p>
            <a:pPr algn="ctr">
              <a:lnSpc>
                <a:spcPts val="4664"/>
              </a:lnSpc>
            </a:pPr>
            <a:r>
              <a:rPr lang="en-US" sz="2844" spc="-85">
                <a:solidFill>
                  <a:srgbClr val="000000"/>
                </a:solidFill>
                <a:latin typeface="Courier Prime"/>
              </a:rPr>
              <a:t>Você deve se dedicar bastante para conseguir a aprovação. Porém, deve ter disciplina até para fazer pausas, que são importantes para o aprendizado. Com a mente desgastada, seu rendimento não será o ideal.</a:t>
            </a:r>
          </a:p>
          <a:p>
            <a:pPr algn="ctr">
              <a:lnSpc>
                <a:spcPts val="4664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7916375" y="9896895"/>
            <a:ext cx="2993501" cy="82321"/>
          </a:xfrm>
          <a:custGeom>
            <a:avLst/>
            <a:gdLst/>
            <a:ahLst/>
            <a:cxnLst/>
            <a:rect r="r" b="b" t="t" l="l"/>
            <a:pathLst>
              <a:path h="82321" w="2993501">
                <a:moveTo>
                  <a:pt x="0" y="0"/>
                </a:moveTo>
                <a:lnTo>
                  <a:pt x="2993501" y="0"/>
                </a:lnTo>
                <a:lnTo>
                  <a:pt x="2993501" y="82322"/>
                </a:lnTo>
                <a:lnTo>
                  <a:pt x="0" y="823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959841" y="7337426"/>
            <a:ext cx="2970211" cy="2212807"/>
          </a:xfrm>
          <a:custGeom>
            <a:avLst/>
            <a:gdLst/>
            <a:ahLst/>
            <a:cxnLst/>
            <a:rect r="r" b="b" t="t" l="l"/>
            <a:pathLst>
              <a:path h="2212807" w="2970211">
                <a:moveTo>
                  <a:pt x="0" y="0"/>
                </a:moveTo>
                <a:lnTo>
                  <a:pt x="2970211" y="0"/>
                </a:lnTo>
                <a:lnTo>
                  <a:pt x="2970211" y="2212807"/>
                </a:lnTo>
                <a:lnTo>
                  <a:pt x="0" y="22128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3758263" y="7318758"/>
            <a:ext cx="4257248" cy="2575635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526284" y="1269236"/>
            <a:ext cx="11530345" cy="1029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12"/>
              </a:lnSpc>
            </a:pPr>
            <a:r>
              <a:rPr lang="en-US" sz="7101">
                <a:solidFill>
                  <a:srgbClr val="000000"/>
                </a:solidFill>
                <a:latin typeface="TC Milo"/>
              </a:rPr>
              <a:t>ADAPTAÇÃO A UNIVERSIDADE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972548"/>
            <a:ext cx="12729563" cy="7786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20"/>
              </a:lnSpc>
            </a:pPr>
            <a:r>
              <a:rPr lang="en-US" sz="3000" spc="-89">
                <a:solidFill>
                  <a:srgbClr val="000000"/>
                </a:solidFill>
                <a:latin typeface="Courier Prime Bold"/>
              </a:rPr>
              <a:t>Mais organização:</a:t>
            </a:r>
          </a:p>
          <a:p>
            <a:pPr algn="l">
              <a:lnSpc>
                <a:spcPts val="4920"/>
              </a:lnSpc>
            </a:pPr>
            <a:r>
              <a:rPr lang="en-US" sz="3000" spc="-89">
                <a:solidFill>
                  <a:srgbClr val="000000"/>
                </a:solidFill>
                <a:latin typeface="Courier Prime"/>
              </a:rPr>
              <a:t>O planejamento é indispensável para o sucesso de um estudante ou de um profissional. Se não houver uma sequência bem detalhada de ações a serem cumpridas, você terá bastante dificuldade para concretizar as suas metas.</a:t>
            </a:r>
          </a:p>
          <a:p>
            <a:pPr algn="l">
              <a:lnSpc>
                <a:spcPts val="4920"/>
              </a:lnSpc>
            </a:pPr>
            <a:r>
              <a:rPr lang="en-US" sz="3000" spc="-89">
                <a:solidFill>
                  <a:srgbClr val="000000"/>
                </a:solidFill>
                <a:latin typeface="Courier Prime Bold"/>
              </a:rPr>
              <a:t>Desenvolvimento do foco:</a:t>
            </a:r>
          </a:p>
          <a:p>
            <a:pPr algn="l">
              <a:lnSpc>
                <a:spcPts val="4920"/>
              </a:lnSpc>
            </a:pPr>
            <a:r>
              <a:rPr lang="en-US" sz="3000" spc="-89">
                <a:solidFill>
                  <a:srgbClr val="000000"/>
                </a:solidFill>
                <a:latin typeface="Courier Prime"/>
              </a:rPr>
              <a:t>Qual é o objetivo a ser atingido? Essa pergunta deve estar na cabeça de qualquer um que pretende fazer um processo seletivo para entrar em uma </a:t>
            </a:r>
            <a:r>
              <a:rPr lang="en-US" sz="3000" spc="-89">
                <a:solidFill>
                  <a:srgbClr val="000000"/>
                </a:solidFill>
                <a:latin typeface="Courier Prime"/>
                <a:hlinkClick r:id="rId4" tooltip="https://blog.faro.edu.br/7-dicas-de-planejamento-financeiro-para-voce-conseguir-pagar-a-faculdade/"/>
              </a:rPr>
              <a:t>faculdade</a:t>
            </a:r>
            <a:r>
              <a:rPr lang="en-US" sz="3000" spc="-89">
                <a:solidFill>
                  <a:srgbClr val="000000"/>
                </a:solidFill>
                <a:latin typeface="Courier Prime"/>
              </a:rPr>
              <a:t> ou iniciar a carreira no serviço público.</a:t>
            </a:r>
          </a:p>
          <a:p>
            <a:pPr algn="l">
              <a:lnSpc>
                <a:spcPts val="3213"/>
              </a:lnSpc>
            </a:pPr>
          </a:p>
          <a:p>
            <a:pPr algn="l">
              <a:lnSpc>
                <a:spcPts val="3213"/>
              </a:lnSpc>
            </a:pPr>
          </a:p>
          <a:p>
            <a:pPr algn="l">
              <a:lnSpc>
                <a:spcPts val="3213"/>
              </a:lnSpc>
            </a:pPr>
          </a:p>
          <a:p>
            <a:pPr algn="l">
              <a:lnSpc>
                <a:spcPts val="3213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478622"/>
            <a:ext cx="15048497" cy="8578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19"/>
              </a:lnSpc>
            </a:pPr>
            <a:r>
              <a:rPr lang="en-US" sz="2999" spc="-89">
                <a:solidFill>
                  <a:srgbClr val="000000"/>
                </a:solidFill>
                <a:latin typeface="Courier Prime Bold"/>
              </a:rPr>
              <a:t>Valorização da concentração:</a:t>
            </a:r>
          </a:p>
          <a:p>
            <a:pPr algn="l">
              <a:lnSpc>
                <a:spcPts val="3136"/>
              </a:lnSpc>
            </a:pPr>
          </a:p>
          <a:p>
            <a:pPr algn="l">
              <a:lnSpc>
                <a:spcPts val="4264"/>
              </a:lnSpc>
            </a:pPr>
            <a:r>
              <a:rPr lang="en-US" sz="2600" spc="-78">
                <a:solidFill>
                  <a:srgbClr val="000000"/>
                </a:solidFill>
                <a:latin typeface="Courier Prime"/>
              </a:rPr>
              <a:t>É válido ter uma meta para ser alcançada, preparar um calendário de estudos e mostrar foco. Além dessas iniciativas, é necessário também ter bastante concentração para assimilar os conteúdos de cada disciplina.</a:t>
            </a:r>
          </a:p>
          <a:p>
            <a:pPr algn="l">
              <a:lnSpc>
                <a:spcPts val="4264"/>
              </a:lnSpc>
            </a:pPr>
            <a:r>
              <a:rPr lang="en-US" sz="2600" spc="-78">
                <a:solidFill>
                  <a:srgbClr val="000000"/>
                </a:solidFill>
                <a:latin typeface="Courier Prime"/>
              </a:rPr>
              <a:t> </a:t>
            </a:r>
            <a:r>
              <a:rPr lang="en-US" sz="2600" spc="-78">
                <a:solidFill>
                  <a:srgbClr val="000000"/>
                </a:solidFill>
                <a:latin typeface="Courier Prime Bold"/>
              </a:rPr>
              <a:t>Motivação constante:</a:t>
            </a:r>
          </a:p>
          <a:p>
            <a:pPr algn="l">
              <a:lnSpc>
                <a:spcPts val="4264"/>
              </a:lnSpc>
            </a:pPr>
            <a:r>
              <a:rPr lang="en-US" sz="2600" spc="-78">
                <a:solidFill>
                  <a:srgbClr val="000000"/>
                </a:solidFill>
                <a:latin typeface="Courier Prime"/>
              </a:rPr>
              <a:t>A força de vontade para superar os próprios limites deve estar presente em nossas vidas. Por isso, a motivação é imprescindível para o seu sucesso. Com garra e desejo de vencer, fica mais fácil manter o foco e a concentração nas atividades do dia a dia.</a:t>
            </a:r>
          </a:p>
          <a:p>
            <a:pPr algn="l">
              <a:lnSpc>
                <a:spcPts val="4264"/>
              </a:lnSpc>
            </a:pPr>
            <a:r>
              <a:rPr lang="en-US" sz="2600" spc="-78">
                <a:solidFill>
                  <a:srgbClr val="000000"/>
                </a:solidFill>
                <a:latin typeface="Courier Prime"/>
              </a:rPr>
              <a:t>Estar motivado é uma alternativa para deixar a rotina mais leve e valorizar as tarefas finalizadas do seu calendário de estudos. É primordial entender a relevância de cada iniciativa realizada no seu aprendizado.</a:t>
            </a:r>
          </a:p>
          <a:p>
            <a:pPr algn="l">
              <a:lnSpc>
                <a:spcPts val="4264"/>
              </a:lnSpc>
            </a:pPr>
          </a:p>
          <a:p>
            <a:pPr algn="l">
              <a:lnSpc>
                <a:spcPts val="3136"/>
              </a:lnSpc>
            </a:pPr>
          </a:p>
          <a:p>
            <a:pPr algn="l">
              <a:lnSpc>
                <a:spcPts val="3136"/>
              </a:lnSpc>
            </a:pPr>
          </a:p>
          <a:p>
            <a:pPr algn="l">
              <a:lnSpc>
                <a:spcPts val="3136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5868830" y="7174922"/>
            <a:ext cx="2230783" cy="2675602"/>
          </a:xfrm>
          <a:custGeom>
            <a:avLst/>
            <a:gdLst/>
            <a:ahLst/>
            <a:cxnLst/>
            <a:rect r="r" b="b" t="t" l="l"/>
            <a:pathLst>
              <a:path h="2675602" w="2230783">
                <a:moveTo>
                  <a:pt x="0" y="0"/>
                </a:moveTo>
                <a:lnTo>
                  <a:pt x="2230783" y="0"/>
                </a:lnTo>
                <a:lnTo>
                  <a:pt x="2230783" y="2675602"/>
                </a:lnTo>
                <a:lnTo>
                  <a:pt x="0" y="2675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796880" y="1076325"/>
            <a:ext cx="11530345" cy="1029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12"/>
              </a:lnSpc>
            </a:pPr>
            <a:r>
              <a:rPr lang="en-US" sz="7101">
                <a:solidFill>
                  <a:srgbClr val="000000"/>
                </a:solidFill>
                <a:latin typeface="TC Milo"/>
              </a:rPr>
              <a:t>ADAPTAÇÃO A UNIVERSIDADE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630652" y="1660645"/>
            <a:ext cx="4591796" cy="3681786"/>
          </a:xfrm>
          <a:custGeom>
            <a:avLst/>
            <a:gdLst/>
            <a:ahLst/>
            <a:cxnLst/>
            <a:rect r="r" b="b" t="t" l="l"/>
            <a:pathLst>
              <a:path h="3681786" w="4591796">
                <a:moveTo>
                  <a:pt x="0" y="0"/>
                </a:moveTo>
                <a:lnTo>
                  <a:pt x="4591796" y="0"/>
                </a:lnTo>
                <a:lnTo>
                  <a:pt x="4591796" y="3681786"/>
                </a:lnTo>
                <a:lnTo>
                  <a:pt x="0" y="36817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774051" y="777797"/>
            <a:ext cx="11530345" cy="1029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12"/>
              </a:lnSpc>
            </a:pPr>
            <a:r>
              <a:rPr lang="en-US" sz="7101">
                <a:solidFill>
                  <a:srgbClr val="000000"/>
                </a:solidFill>
                <a:latin typeface="TC Milo"/>
              </a:rPr>
              <a:t>ADAPTAÇÃO A UNIVERSIDADE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069450"/>
            <a:ext cx="13897850" cy="7838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2"/>
              </a:lnSpc>
            </a:pPr>
            <a:r>
              <a:rPr lang="en-US" sz="3507" spc="-105">
                <a:solidFill>
                  <a:srgbClr val="000000"/>
                </a:solidFill>
                <a:latin typeface="Courier Prime Bold"/>
              </a:rPr>
              <a:t>Como se adaptar à rotina da faculdade?</a:t>
            </a:r>
          </a:p>
          <a:p>
            <a:pPr algn="l" marL="757258" indent="-378629" lvl="1">
              <a:lnSpc>
                <a:spcPts val="5752"/>
              </a:lnSpc>
              <a:buAutoNum type="arabicPeriod" startAt="1"/>
            </a:pPr>
            <a:r>
              <a:rPr lang="en-US" sz="3507" spc="-105">
                <a:solidFill>
                  <a:srgbClr val="000000"/>
                </a:solidFill>
                <a:latin typeface="Courier Prime"/>
              </a:rPr>
              <a:t>Avalie como funciona o seu dia a dia</a:t>
            </a:r>
          </a:p>
          <a:p>
            <a:pPr algn="l" marL="757258" indent="-378629" lvl="1">
              <a:lnSpc>
                <a:spcPts val="5752"/>
              </a:lnSpc>
              <a:buAutoNum type="arabicPeriod" startAt="1"/>
            </a:pPr>
            <a:r>
              <a:rPr lang="en-US" sz="3507" spc="-105">
                <a:solidFill>
                  <a:srgbClr val="000000"/>
                </a:solidFill>
                <a:latin typeface="Courier Prime"/>
              </a:rPr>
              <a:t>Regule o seu horário de sono</a:t>
            </a:r>
          </a:p>
          <a:p>
            <a:pPr algn="l" marL="757258" indent="-378629" lvl="1">
              <a:lnSpc>
                <a:spcPts val="5752"/>
              </a:lnSpc>
              <a:buAutoNum type="arabicPeriod" startAt="1"/>
            </a:pPr>
            <a:r>
              <a:rPr lang="en-US" sz="3507" spc="-105">
                <a:solidFill>
                  <a:srgbClr val="000000"/>
                </a:solidFill>
                <a:latin typeface="Courier Prime"/>
              </a:rPr>
              <a:t>Alimente-se bem</a:t>
            </a:r>
          </a:p>
          <a:p>
            <a:pPr algn="l" marL="757258" indent="-378629" lvl="1">
              <a:lnSpc>
                <a:spcPts val="5752"/>
              </a:lnSpc>
              <a:buAutoNum type="arabicPeriod" startAt="1"/>
            </a:pPr>
            <a:r>
              <a:rPr lang="en-US" sz="3507" spc="-105">
                <a:solidFill>
                  <a:srgbClr val="000000"/>
                </a:solidFill>
                <a:latin typeface="Courier Prime"/>
              </a:rPr>
              <a:t>Busque um local confortável para estudar</a:t>
            </a:r>
          </a:p>
          <a:p>
            <a:pPr algn="l" marL="757258" indent="-378629" lvl="1">
              <a:lnSpc>
                <a:spcPts val="5752"/>
              </a:lnSpc>
              <a:buAutoNum type="arabicPeriod" startAt="1"/>
            </a:pPr>
            <a:r>
              <a:rPr lang="en-US" sz="3507" spc="-105">
                <a:solidFill>
                  <a:srgbClr val="000000"/>
                </a:solidFill>
                <a:latin typeface="Courier Prime"/>
              </a:rPr>
              <a:t>Elabore um cronograma para as disciplinas que serão estudadas</a:t>
            </a:r>
          </a:p>
          <a:p>
            <a:pPr algn="l" marL="757258" indent="-378629" lvl="1">
              <a:lnSpc>
                <a:spcPts val="5752"/>
              </a:lnSpc>
              <a:buAutoNum type="arabicPeriod" startAt="1"/>
            </a:pPr>
            <a:r>
              <a:rPr lang="en-US" sz="3507" spc="-105">
                <a:solidFill>
                  <a:srgbClr val="000000"/>
                </a:solidFill>
                <a:latin typeface="Courier Prime"/>
              </a:rPr>
              <a:t>Fixe seus horários de estudos</a:t>
            </a:r>
          </a:p>
          <a:p>
            <a:pPr algn="l" marL="757258" indent="-378629" lvl="1">
              <a:lnSpc>
                <a:spcPts val="5752"/>
              </a:lnSpc>
              <a:buAutoNum type="arabicPeriod" startAt="1"/>
            </a:pPr>
            <a:r>
              <a:rPr lang="en-US" sz="3507" spc="-105">
                <a:solidFill>
                  <a:srgbClr val="000000"/>
                </a:solidFill>
                <a:latin typeface="Courier Prime"/>
              </a:rPr>
              <a:t>Realize pausas</a:t>
            </a:r>
          </a:p>
          <a:p>
            <a:pPr algn="l" marL="757258" indent="-378629" lvl="1">
              <a:lnSpc>
                <a:spcPts val="5752"/>
              </a:lnSpc>
              <a:buAutoNum type="arabicPeriod" startAt="1"/>
            </a:pPr>
            <a:r>
              <a:rPr lang="en-US" sz="3507" spc="-105">
                <a:solidFill>
                  <a:srgbClr val="000000"/>
                </a:solidFill>
                <a:latin typeface="Courier Prime"/>
              </a:rPr>
              <a:t>Busque diferentes métodos de estudos</a:t>
            </a:r>
          </a:p>
          <a:p>
            <a:pPr algn="l">
              <a:lnSpc>
                <a:spcPts val="4932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153636" y="717886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7215026" y="875160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490831" y="6384259"/>
            <a:ext cx="4191534" cy="3597098"/>
          </a:xfrm>
          <a:custGeom>
            <a:avLst/>
            <a:gdLst/>
            <a:ahLst/>
            <a:cxnLst/>
            <a:rect r="r" b="b" t="t" l="l"/>
            <a:pathLst>
              <a:path h="3597098" w="4191534">
                <a:moveTo>
                  <a:pt x="0" y="0"/>
                </a:moveTo>
                <a:lnTo>
                  <a:pt x="4191534" y="0"/>
                </a:lnTo>
                <a:lnTo>
                  <a:pt x="4191534" y="3597098"/>
                </a:lnTo>
                <a:lnTo>
                  <a:pt x="0" y="35970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104907" y="1099110"/>
            <a:ext cx="10078187" cy="1334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22"/>
              </a:lnSpc>
            </a:pPr>
            <a:r>
              <a:rPr lang="en-US" sz="9202">
                <a:solidFill>
                  <a:srgbClr val="000000"/>
                </a:solidFill>
                <a:latin typeface="TC Milo"/>
              </a:rPr>
              <a:t>DESEMPENHO ACADÊMICO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759832" y="3158970"/>
            <a:ext cx="11804979" cy="814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24"/>
              </a:lnSpc>
            </a:pPr>
            <a:r>
              <a:rPr lang="en-US" sz="5658">
                <a:solidFill>
                  <a:srgbClr val="000000"/>
                </a:solidFill>
                <a:latin typeface="TC Milo"/>
              </a:rPr>
              <a:t>O QUE  É?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98947" y="4345262"/>
            <a:ext cx="12003279" cy="5098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05"/>
              </a:lnSpc>
            </a:pPr>
            <a:r>
              <a:rPr lang="en-US" sz="3539" spc="-106">
                <a:solidFill>
                  <a:srgbClr val="000000"/>
                </a:solidFill>
                <a:latin typeface="Courier Prime"/>
              </a:rPr>
              <a:t>O desempenho é como o aluno se sai nas atividades universitárias, como traballhos individuais e em grupo, provas e outras atividades. Também se refere a maneira que o aluno se relaciona com o ambiente acadêmico e o quão integrado está nas demais atividades que a universidade pode oferecer.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2745789" y="677963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7149293" y="677963"/>
            <a:ext cx="7315200" cy="1715747"/>
          </a:xfrm>
          <a:custGeom>
            <a:avLst/>
            <a:gdLst/>
            <a:ahLst/>
            <a:cxnLst/>
            <a:rect r="r" b="b" t="t" l="l"/>
            <a:pathLst>
              <a:path h="1715747" w="7315200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345035">
            <a:off x="13904362" y="3282772"/>
            <a:ext cx="2993879" cy="3090456"/>
          </a:xfrm>
          <a:custGeom>
            <a:avLst/>
            <a:gdLst/>
            <a:ahLst/>
            <a:cxnLst/>
            <a:rect r="r" b="b" t="t" l="l"/>
            <a:pathLst>
              <a:path h="3090456" w="2993879">
                <a:moveTo>
                  <a:pt x="0" y="0"/>
                </a:moveTo>
                <a:lnTo>
                  <a:pt x="2993879" y="0"/>
                </a:lnTo>
                <a:lnTo>
                  <a:pt x="2993879" y="3090456"/>
                </a:lnTo>
                <a:lnTo>
                  <a:pt x="0" y="30904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07703" y="7496797"/>
            <a:ext cx="3594465" cy="2790203"/>
          </a:xfrm>
          <a:custGeom>
            <a:avLst/>
            <a:gdLst/>
            <a:ahLst/>
            <a:cxnLst/>
            <a:rect r="r" b="b" t="t" l="l"/>
            <a:pathLst>
              <a:path h="2790203" w="3594465">
                <a:moveTo>
                  <a:pt x="0" y="0"/>
                </a:moveTo>
                <a:lnTo>
                  <a:pt x="3594465" y="0"/>
                </a:lnTo>
                <a:lnTo>
                  <a:pt x="3594465" y="2790203"/>
                </a:lnTo>
                <a:lnTo>
                  <a:pt x="0" y="27902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386307" y="1095375"/>
            <a:ext cx="10078187" cy="1334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22"/>
              </a:lnSpc>
            </a:pPr>
            <a:r>
              <a:rPr lang="en-US" sz="9202">
                <a:solidFill>
                  <a:srgbClr val="000000"/>
                </a:solidFill>
                <a:latin typeface="TC Milo"/>
              </a:rPr>
              <a:t>DESEMPENHO ACADÊMICO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745789" y="2908059"/>
            <a:ext cx="11804979" cy="814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24"/>
              </a:lnSpc>
            </a:pPr>
            <a:r>
              <a:rPr lang="en-US" sz="5658">
                <a:solidFill>
                  <a:srgbClr val="000000"/>
                </a:solidFill>
                <a:latin typeface="TC Milo"/>
              </a:rPr>
              <a:t>ALUNO X UNIVERSIDADE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517773" y="7334872"/>
            <a:ext cx="12003279" cy="2164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05"/>
              </a:lnSpc>
            </a:pPr>
            <a:r>
              <a:rPr lang="en-US" sz="3539" spc="-106">
                <a:solidFill>
                  <a:srgbClr val="000000"/>
                </a:solidFill>
                <a:latin typeface="Courier Prime"/>
              </a:rPr>
              <a:t>A intervenção psicopedagógica por parte da universidade é um recurso essencial para que o aluno possua um bom desempenho acadêmico.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07703" y="4037201"/>
            <a:ext cx="12003279" cy="2897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05"/>
              </a:lnSpc>
            </a:pPr>
            <a:r>
              <a:rPr lang="en-US" sz="3539" spc="-106">
                <a:solidFill>
                  <a:srgbClr val="000000"/>
                </a:solidFill>
                <a:latin typeface="Courier Prime"/>
              </a:rPr>
              <a:t>A relação do aluno com a universidade interfere diretamente no desempenho do mesmo. Existem diversos fatores capazes de moldar essa relação, seja para o postivo ou negativo.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DAFhCKJt1a0</dc:identifier>
  <dcterms:modified xsi:type="dcterms:W3CDTF">2011-08-01T06:04:30Z</dcterms:modified>
  <cp:revision>1</cp:revision>
  <dc:title>Organização do tempo e rotina de estudos</dc:title>
</cp:coreProperties>
</file>