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6858000" cy="9144000"/>
  <p:defaultTextStyle>
    <a:defPPr>
      <a:defRPr lang="pt-BR"/>
    </a:defPPr>
    <a:lvl1pPr marL="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453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89075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361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78150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2688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67226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11763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56301" algn="l" defTabSz="328907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D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02" y="1392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3838-1F34-4823-9797-0E9FF55F26A3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CEA7C-6A59-44B7-A7A3-4B89419AB1D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815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6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444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66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078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0900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7711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4533" algn="l" defTabSz="9136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95500" y="685800"/>
            <a:ext cx="2667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CEA7C-6A59-44B7-A7A3-4B89419AB1DF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236" y="10066265"/>
            <a:ext cx="21422678" cy="694586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8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6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704214" y="1732731"/>
            <a:ext cx="4253034" cy="3685960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45128" y="1732731"/>
            <a:ext cx="12339045" cy="3685960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4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90875" y="13734235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453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8907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361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 marL="657815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  <a:lvl6pPr marL="822268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6pPr>
            <a:lvl7pPr marL="9867226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7pPr>
            <a:lvl8pPr marL="11511763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8pPr>
            <a:lvl9pPr marL="1315630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5121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661210" y="10081265"/>
            <a:ext cx="8296037" cy="28511066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60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60160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2802854" y="7253409"/>
            <a:ext cx="11140142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4538" indent="0">
              <a:buNone/>
              <a:defRPr sz="7200" b="1"/>
            </a:lvl2pPr>
            <a:lvl3pPr marL="3289075" indent="0">
              <a:buNone/>
              <a:defRPr sz="6500" b="1"/>
            </a:lvl3pPr>
            <a:lvl4pPr marL="4933613" indent="0">
              <a:buNone/>
              <a:defRPr sz="5800" b="1"/>
            </a:lvl4pPr>
            <a:lvl5pPr marL="6578150" indent="0">
              <a:buNone/>
              <a:defRPr sz="5800" b="1"/>
            </a:lvl5pPr>
            <a:lvl6pPr marL="8222688" indent="0">
              <a:buNone/>
              <a:defRPr sz="5800" b="1"/>
            </a:lvl6pPr>
            <a:lvl7pPr marL="9867226" indent="0">
              <a:buNone/>
              <a:defRPr sz="5800" b="1"/>
            </a:lvl7pPr>
            <a:lvl8pPr marL="11511763" indent="0">
              <a:buNone/>
              <a:defRPr sz="5800" b="1"/>
            </a:lvl8pPr>
            <a:lvl9pPr marL="13156301" indent="0">
              <a:buNone/>
              <a:defRPr sz="5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2802854" y="10276284"/>
            <a:ext cx="11140142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167" y="1290161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53738" y="1290178"/>
            <a:ext cx="14089264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0167" y="6780864"/>
            <a:ext cx="8291663" cy="221652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994" y="22682840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4538" indent="0">
              <a:buNone/>
              <a:defRPr sz="10100"/>
            </a:lvl2pPr>
            <a:lvl3pPr marL="3289075" indent="0">
              <a:buNone/>
              <a:defRPr sz="8600"/>
            </a:lvl3pPr>
            <a:lvl4pPr marL="4933613" indent="0">
              <a:buNone/>
              <a:defRPr sz="7200"/>
            </a:lvl4pPr>
            <a:lvl5pPr marL="6578150" indent="0">
              <a:buNone/>
              <a:defRPr sz="7200"/>
            </a:lvl5pPr>
            <a:lvl6pPr marL="8222688" indent="0">
              <a:buNone/>
              <a:defRPr sz="7200"/>
            </a:lvl6pPr>
            <a:lvl7pPr marL="9867226" indent="0">
              <a:buNone/>
              <a:defRPr sz="7200"/>
            </a:lvl7pPr>
            <a:lvl8pPr marL="11511763" indent="0">
              <a:buNone/>
              <a:defRPr sz="7200"/>
            </a:lvl8pPr>
            <a:lvl9pPr marL="13156301" indent="0">
              <a:buNone/>
              <a:defRPr sz="72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39994" y="25360677"/>
            <a:ext cx="15121890" cy="3802973"/>
          </a:xfrm>
        </p:spPr>
        <p:txBody>
          <a:bodyPr/>
          <a:lstStyle>
            <a:lvl1pPr marL="0" indent="0">
              <a:buNone/>
              <a:defRPr sz="5000"/>
            </a:lvl1pPr>
            <a:lvl2pPr marL="1644538" indent="0">
              <a:buNone/>
              <a:defRPr sz="4300"/>
            </a:lvl2pPr>
            <a:lvl3pPr marL="3289075" indent="0">
              <a:buNone/>
              <a:defRPr sz="3600"/>
            </a:lvl3pPr>
            <a:lvl4pPr marL="4933613" indent="0">
              <a:buNone/>
              <a:defRPr sz="3200"/>
            </a:lvl4pPr>
            <a:lvl5pPr marL="6578150" indent="0">
              <a:buNone/>
              <a:defRPr sz="3200"/>
            </a:lvl5pPr>
            <a:lvl6pPr marL="8222688" indent="0">
              <a:buNone/>
              <a:defRPr sz="3200"/>
            </a:lvl6pPr>
            <a:lvl7pPr marL="9867226" indent="0">
              <a:buNone/>
              <a:defRPr sz="3200"/>
            </a:lvl7pPr>
            <a:lvl8pPr marL="11511763" indent="0">
              <a:buNone/>
              <a:defRPr sz="3200"/>
            </a:lvl8pPr>
            <a:lvl9pPr marL="13156301" indent="0">
              <a:buNone/>
              <a:defRPr sz="3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8903" tIns="164452" rIns="328903" bIns="164452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60158" y="7560962"/>
            <a:ext cx="22682835" cy="21385175"/>
          </a:xfrm>
          <a:prstGeom prst="rect">
            <a:avLst/>
          </a:prstGeom>
        </p:spPr>
        <p:txBody>
          <a:bodyPr vert="horz" lIns="328903" tIns="164452" rIns="328903" bIns="164452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601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4254-AEE4-440A-924B-94F42E8B6A00}" type="datetimeFigureOut">
              <a:rPr lang="pt-BR" smtClean="0"/>
              <a:pPr/>
              <a:t>18/05/2012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611076" y="30033765"/>
            <a:ext cx="7980998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8062258" y="30033765"/>
            <a:ext cx="5880735" cy="1725216"/>
          </a:xfrm>
          <a:prstGeom prst="rect">
            <a:avLst/>
          </a:prstGeom>
        </p:spPr>
        <p:txBody>
          <a:bodyPr vert="horz" lIns="328903" tIns="164452" rIns="328903" bIns="164452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02A4-2F8B-4A65-B34F-3CC8DA924DB1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89075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3403" indent="-1233403" algn="l" defTabSz="3289075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2374" indent="-1027836" algn="l" defTabSz="3289075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134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55882" indent="-822269" algn="l" defTabSz="3289075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0419" indent="-822269" algn="l" defTabSz="3289075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44957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89494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34032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78570" indent="-822269" algn="l" defTabSz="3289075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453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89075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361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78150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2688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67226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11763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56301" algn="l" defTabSz="3289075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4350" y="5040786"/>
            <a:ext cx="21422678" cy="1296143"/>
          </a:xfrm>
        </p:spPr>
        <p:txBody>
          <a:bodyPr>
            <a:normAutofit fontScale="90000"/>
          </a:bodyPr>
          <a:lstStyle/>
          <a:p>
            <a:r>
              <a:rPr lang="en-US" sz="7900" dirty="0" smtClean="0"/>
              <a:t>OFICINA BATALHA NAVAL - SUBPROJETO MATEMÁTICA</a:t>
            </a:r>
            <a:endParaRPr lang="pt-BR" sz="79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619" y="6415019"/>
            <a:ext cx="23258585" cy="1928826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</a:rPr>
              <a:t>Participantes: </a:t>
            </a:r>
            <a:r>
              <a:rPr lang="en-US" sz="4000" dirty="0" smtClean="0">
                <a:solidFill>
                  <a:schemeClr val="tx1"/>
                </a:solidFill>
              </a:rPr>
              <a:t>Karla Silva Ferreira; Eliane Albrecht; Fernanda Krauzer Girotto; Vanessa Scheeren (bolsistas ID); Sharon Geneviéve Araújo Guedes (supervisora); Margarida Maria Rodrigues Negrão (coordenadora de área).</a:t>
            </a:r>
          </a:p>
          <a:p>
            <a:pPr algn="just"/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45" y="360267"/>
            <a:ext cx="2592289" cy="267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8" y="3096566"/>
            <a:ext cx="3668913" cy="182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06436" y="1152352"/>
            <a:ext cx="4189078" cy="261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4968729" y="4536728"/>
            <a:ext cx="145456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904837" y="936330"/>
            <a:ext cx="12817425" cy="3062304"/>
          </a:xfrm>
          <a:prstGeom prst="rect">
            <a:avLst/>
          </a:prstGeom>
          <a:noFill/>
        </p:spPr>
        <p:txBody>
          <a:bodyPr wrap="square" lIns="91364" tIns="45684" rIns="91364" bIns="45684" rtlCol="0">
            <a:spAutoFit/>
          </a:bodyPr>
          <a:lstStyle/>
          <a:p>
            <a:pPr algn="ctr">
              <a:spcAft>
                <a:spcPts val="1199"/>
              </a:spcAft>
            </a:pPr>
            <a:r>
              <a:rPr lang="en-US" dirty="0" smtClean="0"/>
              <a:t>II Seminário IntraPibid-2011</a:t>
            </a:r>
            <a:endParaRPr lang="en-US" dirty="0"/>
          </a:p>
          <a:p>
            <a:pPr algn="ctr">
              <a:spcAft>
                <a:spcPts val="1199"/>
              </a:spcAft>
            </a:pPr>
            <a:r>
              <a:rPr lang="en-US" sz="6100" b="1" dirty="0" smtClean="0">
                <a:latin typeface="Constantia" pitchFamily="18" charset="0"/>
                <a:cs typeface="David" pitchFamily="34" charset="-79"/>
              </a:rPr>
              <a:t>O Pibid e a Pesquisa em Educação</a:t>
            </a:r>
          </a:p>
          <a:p>
            <a:pPr algn="ctr">
              <a:spcAft>
                <a:spcPts val="1199"/>
              </a:spcAft>
            </a:pPr>
            <a:r>
              <a:rPr lang="en-US" sz="4700" dirty="0" smtClean="0"/>
              <a:t>Jaguarão, 25 e 26 de maio de 2012</a:t>
            </a:r>
            <a:endParaRPr lang="pt-BR" sz="4700" dirty="0"/>
          </a:p>
        </p:txBody>
      </p:sp>
      <p:sp>
        <p:nvSpPr>
          <p:cNvPr id="11" name="Retângulo 10"/>
          <p:cNvSpPr/>
          <p:nvPr/>
        </p:nvSpPr>
        <p:spPr>
          <a:xfrm>
            <a:off x="1296326" y="8629596"/>
            <a:ext cx="10729191" cy="207498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5500" dirty="0" smtClean="0"/>
          </a:p>
          <a:p>
            <a:pPr algn="just"/>
            <a:r>
              <a:rPr lang="pt-BR" sz="5400" b="1" dirty="0" smtClean="0">
                <a:cs typeface="Times New Roman" pitchFamily="18" charset="0"/>
              </a:rPr>
              <a:t>Com a ideia de fixar o conteúdo de coordenadas cartesianas, de uma maneira lúdica, foi aplicado ao 7º ano o jogo de batalha naval que ajudou na construção dos conceitos de par ordenado e plano cartesiano, através da modelagem matemática. Ou seja, mostrar para os alunos que o sistema de coordenadas está presente no nosso dia-a-dia, não só apenas por latitude ou longitude, mas também por uma grande possibilidade de representações.</a:t>
            </a:r>
          </a:p>
          <a:p>
            <a:pPr algn="just"/>
            <a:r>
              <a:rPr lang="pt-BR" sz="5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249647" y="8713193"/>
            <a:ext cx="10572818" cy="208598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64" tIns="45684" rIns="91364" bIns="45684" rtlCol="0" anchor="ctr"/>
          <a:lstStyle/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sz="5500" dirty="0" smtClean="0"/>
          </a:p>
          <a:p>
            <a:endParaRPr lang="pt-BR" sz="5500" dirty="0" smtClean="0"/>
          </a:p>
          <a:p>
            <a:pPr algn="just"/>
            <a:endParaRPr lang="pt-BR" sz="5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5500" b="1" dirty="0" smtClean="0">
                <a:cs typeface="Times New Roman" pitchFamily="18" charset="0"/>
              </a:rPr>
              <a:t>Esta oficina foi aplicada em dois módulos, pois na primeira aplicação o tempo não foi suficiente para realizar todas as atividades, já no segundo módulo percebemos que os alunos entenderam bem a nossa proposta, realizando com êxito todas as atividades e mostrando grandes avanços na compreensão do conteúdo.</a:t>
            </a:r>
            <a:endParaRPr lang="pt-BR" sz="5500" b="1" dirty="0">
              <a:cs typeface="Times New Roman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96319" y="29811537"/>
            <a:ext cx="22466497" cy="14156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364" tIns="45684" rIns="91364" bIns="45684" rtlCol="0">
            <a:spAutoFit/>
          </a:bodyPr>
          <a:lstStyle/>
          <a:p>
            <a:pPr algn="just"/>
            <a:r>
              <a:rPr lang="pt-BR" sz="4300" b="1" dirty="0" smtClean="0"/>
              <a:t>Apoio: Programa Institucional de Bolsa de Iniciação à Docência (PIBID), da Coordenação de Aperfeiçoamento de Pessoal de Nível Superior (CAPES) – Brasil.</a:t>
            </a:r>
            <a:endParaRPr lang="pt-BR" sz="4300" b="1" dirty="0"/>
          </a:p>
        </p:txBody>
      </p:sp>
      <p:pic>
        <p:nvPicPr>
          <p:cNvPr id="4" name="Picture 2" descr="C:\Users\ODIRLEI TRENTIN\Pictures\pibid\DSCN1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2933" y="8629597"/>
            <a:ext cx="10715699" cy="7858181"/>
          </a:xfrm>
          <a:prstGeom prst="rect">
            <a:avLst/>
          </a:prstGeom>
          <a:noFill/>
        </p:spPr>
      </p:pic>
      <p:pic>
        <p:nvPicPr>
          <p:cNvPr id="1029" name="Imagem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21655" y="8785201"/>
            <a:ext cx="50724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22255" y="8785201"/>
            <a:ext cx="50724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ODIRLEI TRENTIN\Pictures\pibid\batalhanav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985951" y="12745641"/>
            <a:ext cx="5072400" cy="35718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93663" y="16418049"/>
            <a:ext cx="5072400" cy="38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50247" y="16418049"/>
            <a:ext cx="5072400" cy="38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222</Words>
  <Application>Microsoft Office PowerPoint</Application>
  <PresentationFormat>Personalizar</PresentationFormat>
  <Paragraphs>32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OFICINA BATALHA NAVAL - SUBPROJETO MATEMÁTICA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do Subprojeto [nome</dc:title>
  <dc:creator>Acer</dc:creator>
  <cp:lastModifiedBy>Vanessa Scheeren</cp:lastModifiedBy>
  <cp:revision>25</cp:revision>
  <dcterms:created xsi:type="dcterms:W3CDTF">2012-05-03T12:42:27Z</dcterms:created>
  <dcterms:modified xsi:type="dcterms:W3CDTF">2012-05-18T20:41:12Z</dcterms:modified>
</cp:coreProperties>
</file>