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3.png" ContentType="image/png"/>
  <Override PartName="/ppt/media/image4.jpeg" ContentType="image/jpeg"/>
  <Override PartName="/ppt/media/image1.png" ContentType="image/png"/>
  <Override PartName="/ppt/media/image5.png" ContentType="image/png"/>
  <Override PartName="/ppt/media/image2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</p:sldIdLst>
  <p:sldSz cx="25203150" cy="3240405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01D17131-E1D1-41F1-8161-819131217181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11A1D1-61D1-4171-B131-21F1E131C141}" type="slidenum">
              <a:rPr lang="pt-BR" sz="65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60000" y="7582320"/>
            <a:ext cx="2217816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60000" y="17398440"/>
            <a:ext cx="2217816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60000" y="758232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2624120" y="758232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624120" y="1739844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260000" y="1739844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60000" y="758232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2624120" y="758232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60000" y="7582320"/>
            <a:ext cx="22178160" cy="18794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60000" y="7582320"/>
            <a:ext cx="22178160" cy="1879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60000" y="7582320"/>
            <a:ext cx="10822680" cy="1879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2624120" y="7582320"/>
            <a:ext cx="10822680" cy="1879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890360" y="10066320"/>
            <a:ext cx="21422160" cy="16309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60000" y="758232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260000" y="1739844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2624120" y="7582320"/>
            <a:ext cx="10822680" cy="1879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60000" y="7582320"/>
            <a:ext cx="10822680" cy="18793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2624120" y="758232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2624120" y="1739844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8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60000" y="758232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2624120" y="7582320"/>
            <a:ext cx="1082268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260000" y="17398440"/>
            <a:ext cx="22177800" cy="8964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90360" y="10066320"/>
            <a:ext cx="21422160" cy="6945480"/>
          </a:xfrm>
          <a:prstGeom prst="rect">
            <a:avLst/>
          </a:prstGeom>
        </p:spPr>
        <p:txBody>
          <a:bodyPr anchor="ctr" bIns="164520" lIns="329040" rIns="329040" tIns="164520"/>
          <a:p>
            <a:pPr algn="ctr">
              <a:lnSpc>
                <a:spcPct val="100000"/>
              </a:lnSpc>
            </a:pPr>
            <a:r>
              <a:rPr lang="pt-BR" sz="15800">
                <a:solidFill>
                  <a:srgbClr val="000000"/>
                </a:solidFill>
                <a:latin typeface="Calibri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6500">
                <a:solidFill>
                  <a:srgbClr val="000000"/>
                </a:solidFill>
                <a:latin typeface="Calibri"/>
              </a:rPr>
              <a:t>21/05/12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016131-E141-4111-81C1-31A1F16111E1}" type="slidenum">
              <a:rPr lang="pt-BR" sz="65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260000" y="7582320"/>
            <a:ext cx="22178160" cy="187938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528560" y="3986280"/>
            <a:ext cx="22732560" cy="4214520"/>
          </a:xfrm>
          <a:prstGeom prst="rect">
            <a:avLst/>
          </a:prstGeom>
        </p:spPr>
        <p:txBody>
          <a:bodyPr anchor="ctr" bIns="164520" lIns="329040" rIns="329040" tIns="164520"/>
          <a:p>
            <a:pPr algn="ctr">
              <a:lnSpc>
                <a:spcPct val="100000"/>
              </a:lnSpc>
            </a:pPr>
            <a:r>
              <a:rPr b="1" lang="pt-BR" sz="9600">
                <a:solidFill>
                  <a:srgbClr val="000000"/>
                </a:solidFill>
                <a:latin typeface="Calibri"/>
              </a:rPr>
              <a:t>   </a:t>
            </a:r>
            <a:r>
              <a:rPr b="1" lang="pt-BR" sz="8000">
                <a:solidFill>
                  <a:srgbClr val="000000"/>
                </a:solidFill>
                <a:latin typeface="Times New Roman"/>
              </a:rPr>
              <a:t>PIBID NA E.M.E.F. PÉROLA GONÇALVES</a:t>
            </a:r>
            <a:r>
              <a:rPr lang="pt-BR" sz="8000">
                <a:solidFill>
                  <a:srgbClr val="000000"/>
                </a:solidFill>
                <a:latin typeface="Times New Roman"/>
              </a:rPr>
              <a:t>
</a:t>
            </a:r>
            <a:r>
              <a:rPr lang="pt-BR" sz="8000">
                <a:solidFill>
                  <a:srgbClr val="000000"/>
                </a:solidFill>
                <a:latin typeface="Times New Roman"/>
              </a:rPr>
              <a:t>       SUBPROJETO MATEMÁTICA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885600" y="7415280"/>
            <a:ext cx="23258160" cy="1928520"/>
          </a:xfrm>
          <a:prstGeom prst="rect">
            <a:avLst/>
          </a:prstGeom>
        </p:spPr>
        <p:txBody>
          <a:bodyPr bIns="164520" lIns="329040" rIns="329040" tIns="164520"/>
          <a:p>
            <a:pPr algn="just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Calibri"/>
              </a:rPr>
              <a:t>Participantes: </a:t>
            </a:r>
            <a:r>
              <a:rPr lang="pt-BR" sz="4000">
                <a:solidFill>
                  <a:srgbClr val="000000"/>
                </a:solidFill>
                <a:latin typeface="Calibri"/>
              </a:rPr>
              <a:t>Karla Silva Ferreira; Eliane Albrecht; Fernanda Krauzer Girotto; Jéssica do Canto Lima; Vanessa Scheeren (bolsistas ID); Sharon Geneviéve Araújo Guedes (supervisora); Margarida Maria Rodrigues Negrão(coordenadora de área).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4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6360" y="360360"/>
            <a:ext cx="2592000" cy="2670120"/>
          </a:xfrm>
          <a:prstGeom prst="rect">
            <a:avLst/>
          </a:prstGeom>
        </p:spPr>
      </p:pic>
      <p:pic>
        <p:nvPicPr>
          <p:cNvPr descr="" id="4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2360" y="3096720"/>
            <a:ext cx="3668400" cy="1822320"/>
          </a:xfrm>
          <a:prstGeom prst="rect">
            <a:avLst/>
          </a:prstGeom>
        </p:spPr>
      </p:pic>
      <p:pic>
        <p:nvPicPr>
          <p:cNvPr descr="" id="4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306520" y="1152360"/>
            <a:ext cx="4188600" cy="2610720"/>
          </a:xfrm>
          <a:prstGeom prst="rect">
            <a:avLst/>
          </a:prstGeom>
        </p:spPr>
      </p:pic>
      <p:sp>
        <p:nvSpPr>
          <p:cNvPr id="47" name="Line 3"/>
          <p:cNvSpPr/>
          <p:nvPr/>
        </p:nvSpPr>
        <p:spPr>
          <a:xfrm>
            <a:off x="4743360" y="4271760"/>
            <a:ext cx="1454544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48" name="CustomShape 4"/>
          <p:cNvSpPr/>
          <p:nvPr/>
        </p:nvSpPr>
        <p:spPr>
          <a:xfrm>
            <a:off x="5904720" y="936360"/>
            <a:ext cx="12817080" cy="3032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t-BR" sz="6500">
                <a:solidFill>
                  <a:srgbClr val="000000"/>
                </a:solidFill>
                <a:latin typeface="Calibri"/>
              </a:rPr>
              <a:t>II Seminário IntraPibid-2011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6100">
                <a:solidFill>
                  <a:srgbClr val="000000"/>
                </a:solidFill>
                <a:latin typeface="Constantia"/>
              </a:rPr>
              <a:t>O Pibid e a Pesquisa em Educação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4700">
                <a:solidFill>
                  <a:srgbClr val="000000"/>
                </a:solidFill>
                <a:latin typeface="Calibri"/>
              </a:rPr>
              <a:t>Jaguarão, 25 e 26 de maio de 2012</a:t>
            </a:r>
            <a:endParaRPr/>
          </a:p>
        </p:txBody>
      </p:sp>
      <p:sp>
        <p:nvSpPr>
          <p:cNvPr id="49" name="CustomShape 5"/>
          <p:cNvSpPr/>
          <p:nvPr/>
        </p:nvSpPr>
        <p:spPr>
          <a:xfrm>
            <a:off x="1314360" y="9772560"/>
            <a:ext cx="10728720" cy="20820960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pt-BR" sz="65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5300">
                <a:solidFill>
                  <a:srgbClr val="000000"/>
                </a:solidFill>
                <a:latin typeface="Times New Roman"/>
              </a:rPr>
              <a:t>O Programa Institucional de Bolsas de Iniciação à Docência – PIBID do curso de Licenciatura em Matemática desenvolve na Escola Municipal de Ensino Fundamental Pérola Gonçalves experiências metodológicas e práticas docentes, proporcionando aos futuros professores uma prática que permita vivenciar a sala de aula numa perspectiva de "professor aprendiz". Dessa forma podendo assim conhecer os principais desafios da disciplina onde irão atuar, num contexto maior da futura profissão como docentes. 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0" name="CustomShape 6"/>
          <p:cNvSpPr/>
          <p:nvPr/>
        </p:nvSpPr>
        <p:spPr>
          <a:xfrm>
            <a:off x="12673080" y="9772560"/>
            <a:ext cx="10572480" cy="20002320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5000">
                <a:solidFill>
                  <a:srgbClr val="000000"/>
                </a:solidFill>
                <a:latin typeface="Times New Roman"/>
              </a:rPr>
              <a:t>Entre as atividades já desenvolvidas estão o planejamento e a aplicação das seguintes oficinas: Jogos de Boole, Medidas de Comprimento, História da Matemática, Batalha Naval, Tangran, Matix, Forca dos Divisores, Bingo dos Múltiplos, Batalha dos múltiplos, Batalha dos inteiros, Aprendendo a tabuada através do papel quadriculado e Jogo dos Produtos. As aplicações das oficinas demonstraram que é possível realizar um trabalho diferenciado, no qual os alunos mostram maior empenho e vontade de aprender, facilitando à aprendizagem dos conteúdos abordados.</a:t>
            </a:r>
            <a:endParaRPr/>
          </a:p>
        </p:txBody>
      </p:sp>
      <p:sp>
        <p:nvSpPr>
          <p:cNvPr id="51" name="CustomShape 7"/>
          <p:cNvSpPr/>
          <p:nvPr/>
        </p:nvSpPr>
        <p:spPr>
          <a:xfrm>
            <a:off x="1296360" y="29811600"/>
            <a:ext cx="22466160" cy="1402200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lang="pt-BR" sz="4300">
                <a:solidFill>
                  <a:srgbClr val="000000"/>
                </a:solidFill>
                <a:latin typeface="Calibri"/>
              </a:rPr>
              <a:t>Apoio: Programa Institucional de Bolsa de Iniciação à Docência (PIBID), da Coordenação de Aperfeiçoamento de Pessoal de Nível Superior (CAPES) – Brasil.</a:t>
            </a:r>
            <a:endParaRPr/>
          </a:p>
        </p:txBody>
      </p:sp>
      <p:pic>
        <p:nvPicPr>
          <p:cNvPr descr="" id="52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314360" y="9772560"/>
            <a:ext cx="10715400" cy="8072280"/>
          </a:xfrm>
          <a:prstGeom prst="rect">
            <a:avLst/>
          </a:prstGeom>
        </p:spPr>
      </p:pic>
      <p:sp>
        <p:nvSpPr>
          <p:cNvPr id="53" name="CustomShape 8"/>
          <p:cNvSpPr/>
          <p:nvPr/>
        </p:nvSpPr>
        <p:spPr>
          <a:xfrm>
            <a:off x="6637320" y="-45360"/>
            <a:ext cx="11927880" cy="547560"/>
          </a:xfrm>
          <a:prstGeom prst="rect">
            <a:avLst/>
          </a:prstGeom>
        </p:spPr>
        <p:txBody>
          <a:bodyPr anchor="ctr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Arial"/>
                <a:ea typeface="Times New Roman"/>
              </a:rPr>
              <a:t>podemos perceber que os alunos entenderam bem a nossa proposta, realizando com êxito todas as atividades e mostrando grandes avanços na compreensão do conteúdo.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4" name="CustomShape 9"/>
          <p:cNvSpPr/>
          <p:nvPr/>
        </p:nvSpPr>
        <p:spPr>
          <a:xfrm>
            <a:off x="6637320" y="-45360"/>
            <a:ext cx="11927880" cy="547560"/>
          </a:xfrm>
          <a:prstGeom prst="rect">
            <a:avLst/>
          </a:prstGeom>
        </p:spPr>
        <p:txBody>
          <a:bodyPr anchor="ctr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Arial"/>
                <a:ea typeface="Times New Roman"/>
              </a:rPr>
              <a:t>podemos perceber que os alunos entenderam bem a nossa proposta, realizando com êxito todas as atividades e mostrando grandes avanços na compreensão do conteúdo.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55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2673080" y="9815040"/>
            <a:ext cx="10572480" cy="810108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