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5203150" cy="32404050"/>
  <p:notesSz cx="6858000" cy="9144000"/>
  <p:defaultTextStyle>
    <a:defPPr>
      <a:defRPr lang="pt-BR"/>
    </a:defPPr>
    <a:lvl1pPr marL="0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1pPr>
    <a:lvl2pPr marL="1644538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2pPr>
    <a:lvl3pPr marL="3289075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3pPr>
    <a:lvl4pPr marL="4933613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4pPr>
    <a:lvl5pPr marL="6578150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5pPr>
    <a:lvl6pPr marL="8222688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6pPr>
    <a:lvl7pPr marL="9867226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7pPr>
    <a:lvl8pPr marL="11511763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8pPr>
    <a:lvl9pPr marL="13156301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D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002" y="1104"/>
      </p:cViewPr>
      <p:guideLst>
        <p:guide orient="horz" pos="10206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E3838-1F34-4823-9797-0E9FF55F26A3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095500" y="685800"/>
            <a:ext cx="2667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CEA7C-6A59-44B7-A7A3-4B89419AB1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6815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3633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0444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7266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4078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0900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7711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4533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095500" y="685800"/>
            <a:ext cx="2667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CEA7C-6A59-44B7-A7A3-4B89419AB1DF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90236" y="10066265"/>
            <a:ext cx="21422678" cy="694586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80473" y="18362295"/>
            <a:ext cx="17642205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44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8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933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7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22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86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51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15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704214" y="1732731"/>
            <a:ext cx="4253034" cy="3685960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45128" y="1732731"/>
            <a:ext cx="12339045" cy="3685960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0875" y="20822605"/>
            <a:ext cx="21422678" cy="6435804"/>
          </a:xfrm>
        </p:spPr>
        <p:txBody>
          <a:bodyPr anchor="t"/>
          <a:lstStyle>
            <a:lvl1pPr algn="l">
              <a:defRPr sz="14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90875" y="13734235"/>
            <a:ext cx="21422678" cy="7088384"/>
          </a:xfrm>
        </p:spPr>
        <p:txBody>
          <a:bodyPr anchor="b"/>
          <a:lstStyle>
            <a:lvl1pPr marL="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1pPr>
            <a:lvl2pPr marL="1644538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2pPr>
            <a:lvl3pPr marL="328907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3pPr>
            <a:lvl4pPr marL="4933613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4pPr>
            <a:lvl5pPr marL="657815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5pPr>
            <a:lvl6pPr marL="8222688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6pPr>
            <a:lvl7pPr marL="9867226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7pPr>
            <a:lvl8pPr marL="11511763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8pPr>
            <a:lvl9pPr marL="13156301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45121" y="10081265"/>
            <a:ext cx="8296037" cy="28511066"/>
          </a:xfrm>
        </p:spPr>
        <p:txBody>
          <a:bodyPr/>
          <a:lstStyle>
            <a:lvl1pPr>
              <a:defRPr sz="10100"/>
            </a:lvl1pPr>
            <a:lvl2pPr>
              <a:defRPr sz="8600"/>
            </a:lvl2pPr>
            <a:lvl3pPr>
              <a:defRPr sz="72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661210" y="10081265"/>
            <a:ext cx="8296037" cy="28511066"/>
          </a:xfrm>
        </p:spPr>
        <p:txBody>
          <a:bodyPr/>
          <a:lstStyle>
            <a:lvl1pPr>
              <a:defRPr sz="10100"/>
            </a:lvl1pPr>
            <a:lvl2pPr>
              <a:defRPr sz="8600"/>
            </a:lvl2pPr>
            <a:lvl3pPr>
              <a:defRPr sz="72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158" y="1297665"/>
            <a:ext cx="22682835" cy="5400675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60160" y="7253409"/>
            <a:ext cx="11135768" cy="3022875"/>
          </a:xfrm>
        </p:spPr>
        <p:txBody>
          <a:bodyPr anchor="b"/>
          <a:lstStyle>
            <a:lvl1pPr marL="0" indent="0">
              <a:buNone/>
              <a:defRPr sz="8600" b="1"/>
            </a:lvl1pPr>
            <a:lvl2pPr marL="1644538" indent="0">
              <a:buNone/>
              <a:defRPr sz="7200" b="1"/>
            </a:lvl2pPr>
            <a:lvl3pPr marL="3289075" indent="0">
              <a:buNone/>
              <a:defRPr sz="6500" b="1"/>
            </a:lvl3pPr>
            <a:lvl4pPr marL="4933613" indent="0">
              <a:buNone/>
              <a:defRPr sz="5800" b="1"/>
            </a:lvl4pPr>
            <a:lvl5pPr marL="6578150" indent="0">
              <a:buNone/>
              <a:defRPr sz="5800" b="1"/>
            </a:lvl5pPr>
            <a:lvl6pPr marL="8222688" indent="0">
              <a:buNone/>
              <a:defRPr sz="5800" b="1"/>
            </a:lvl6pPr>
            <a:lvl7pPr marL="9867226" indent="0">
              <a:buNone/>
              <a:defRPr sz="5800" b="1"/>
            </a:lvl7pPr>
            <a:lvl8pPr marL="11511763" indent="0">
              <a:buNone/>
              <a:defRPr sz="5800" b="1"/>
            </a:lvl8pPr>
            <a:lvl9pPr marL="13156301" indent="0">
              <a:buNone/>
              <a:defRPr sz="5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60160" y="10276284"/>
            <a:ext cx="11135768" cy="18669836"/>
          </a:xfrm>
        </p:spPr>
        <p:txBody>
          <a:bodyPr/>
          <a:lstStyle>
            <a:lvl1pPr>
              <a:defRPr sz="8600"/>
            </a:lvl1pPr>
            <a:lvl2pPr>
              <a:defRPr sz="72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2802854" y="7253409"/>
            <a:ext cx="11140142" cy="3022875"/>
          </a:xfrm>
        </p:spPr>
        <p:txBody>
          <a:bodyPr anchor="b"/>
          <a:lstStyle>
            <a:lvl1pPr marL="0" indent="0">
              <a:buNone/>
              <a:defRPr sz="8600" b="1"/>
            </a:lvl1pPr>
            <a:lvl2pPr marL="1644538" indent="0">
              <a:buNone/>
              <a:defRPr sz="7200" b="1"/>
            </a:lvl2pPr>
            <a:lvl3pPr marL="3289075" indent="0">
              <a:buNone/>
              <a:defRPr sz="6500" b="1"/>
            </a:lvl3pPr>
            <a:lvl4pPr marL="4933613" indent="0">
              <a:buNone/>
              <a:defRPr sz="5800" b="1"/>
            </a:lvl4pPr>
            <a:lvl5pPr marL="6578150" indent="0">
              <a:buNone/>
              <a:defRPr sz="5800" b="1"/>
            </a:lvl5pPr>
            <a:lvl6pPr marL="8222688" indent="0">
              <a:buNone/>
              <a:defRPr sz="5800" b="1"/>
            </a:lvl6pPr>
            <a:lvl7pPr marL="9867226" indent="0">
              <a:buNone/>
              <a:defRPr sz="5800" b="1"/>
            </a:lvl7pPr>
            <a:lvl8pPr marL="11511763" indent="0">
              <a:buNone/>
              <a:defRPr sz="5800" b="1"/>
            </a:lvl8pPr>
            <a:lvl9pPr marL="13156301" indent="0">
              <a:buNone/>
              <a:defRPr sz="5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2802854" y="10276284"/>
            <a:ext cx="11140142" cy="18669836"/>
          </a:xfrm>
        </p:spPr>
        <p:txBody>
          <a:bodyPr/>
          <a:lstStyle>
            <a:lvl1pPr>
              <a:defRPr sz="8600"/>
            </a:lvl1pPr>
            <a:lvl2pPr>
              <a:defRPr sz="72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167" y="1290161"/>
            <a:ext cx="8291663" cy="5490686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53738" y="1290178"/>
            <a:ext cx="14089264" cy="27655959"/>
          </a:xfrm>
        </p:spPr>
        <p:txBody>
          <a:bodyPr/>
          <a:lstStyle>
            <a:lvl1pPr>
              <a:defRPr sz="11500"/>
            </a:lvl1pPr>
            <a:lvl2pPr>
              <a:defRPr sz="10100"/>
            </a:lvl2pPr>
            <a:lvl3pPr>
              <a:defRPr sz="86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60167" y="6780864"/>
            <a:ext cx="8291663" cy="22165273"/>
          </a:xfrm>
        </p:spPr>
        <p:txBody>
          <a:bodyPr/>
          <a:lstStyle>
            <a:lvl1pPr marL="0" indent="0">
              <a:buNone/>
              <a:defRPr sz="5000"/>
            </a:lvl1pPr>
            <a:lvl2pPr marL="1644538" indent="0">
              <a:buNone/>
              <a:defRPr sz="4300"/>
            </a:lvl2pPr>
            <a:lvl3pPr marL="3289075" indent="0">
              <a:buNone/>
              <a:defRPr sz="3600"/>
            </a:lvl3pPr>
            <a:lvl4pPr marL="4933613" indent="0">
              <a:buNone/>
              <a:defRPr sz="3200"/>
            </a:lvl4pPr>
            <a:lvl5pPr marL="6578150" indent="0">
              <a:buNone/>
              <a:defRPr sz="3200"/>
            </a:lvl5pPr>
            <a:lvl6pPr marL="8222688" indent="0">
              <a:buNone/>
              <a:defRPr sz="3200"/>
            </a:lvl6pPr>
            <a:lvl7pPr marL="9867226" indent="0">
              <a:buNone/>
              <a:defRPr sz="3200"/>
            </a:lvl7pPr>
            <a:lvl8pPr marL="11511763" indent="0">
              <a:buNone/>
              <a:defRPr sz="3200"/>
            </a:lvl8pPr>
            <a:lvl9pPr marL="13156301" indent="0">
              <a:buNone/>
              <a:defRPr sz="3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9994" y="22682840"/>
            <a:ext cx="15121890" cy="2677837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939994" y="2895362"/>
            <a:ext cx="15121890" cy="19442430"/>
          </a:xfrm>
        </p:spPr>
        <p:txBody>
          <a:bodyPr/>
          <a:lstStyle>
            <a:lvl1pPr marL="0" indent="0">
              <a:buNone/>
              <a:defRPr sz="11500"/>
            </a:lvl1pPr>
            <a:lvl2pPr marL="1644538" indent="0">
              <a:buNone/>
              <a:defRPr sz="10100"/>
            </a:lvl2pPr>
            <a:lvl3pPr marL="3289075" indent="0">
              <a:buNone/>
              <a:defRPr sz="8600"/>
            </a:lvl3pPr>
            <a:lvl4pPr marL="4933613" indent="0">
              <a:buNone/>
              <a:defRPr sz="7200"/>
            </a:lvl4pPr>
            <a:lvl5pPr marL="6578150" indent="0">
              <a:buNone/>
              <a:defRPr sz="7200"/>
            </a:lvl5pPr>
            <a:lvl6pPr marL="8222688" indent="0">
              <a:buNone/>
              <a:defRPr sz="7200"/>
            </a:lvl6pPr>
            <a:lvl7pPr marL="9867226" indent="0">
              <a:buNone/>
              <a:defRPr sz="7200"/>
            </a:lvl7pPr>
            <a:lvl8pPr marL="11511763" indent="0">
              <a:buNone/>
              <a:defRPr sz="7200"/>
            </a:lvl8pPr>
            <a:lvl9pPr marL="13156301" indent="0">
              <a:buNone/>
              <a:defRPr sz="7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39994" y="25360677"/>
            <a:ext cx="15121890" cy="3802973"/>
          </a:xfrm>
        </p:spPr>
        <p:txBody>
          <a:bodyPr/>
          <a:lstStyle>
            <a:lvl1pPr marL="0" indent="0">
              <a:buNone/>
              <a:defRPr sz="5000"/>
            </a:lvl1pPr>
            <a:lvl2pPr marL="1644538" indent="0">
              <a:buNone/>
              <a:defRPr sz="4300"/>
            </a:lvl2pPr>
            <a:lvl3pPr marL="3289075" indent="0">
              <a:buNone/>
              <a:defRPr sz="3600"/>
            </a:lvl3pPr>
            <a:lvl4pPr marL="4933613" indent="0">
              <a:buNone/>
              <a:defRPr sz="3200"/>
            </a:lvl4pPr>
            <a:lvl5pPr marL="6578150" indent="0">
              <a:buNone/>
              <a:defRPr sz="3200"/>
            </a:lvl5pPr>
            <a:lvl6pPr marL="8222688" indent="0">
              <a:buNone/>
              <a:defRPr sz="3200"/>
            </a:lvl6pPr>
            <a:lvl7pPr marL="9867226" indent="0">
              <a:buNone/>
              <a:defRPr sz="3200"/>
            </a:lvl7pPr>
            <a:lvl8pPr marL="11511763" indent="0">
              <a:buNone/>
              <a:defRPr sz="3200"/>
            </a:lvl8pPr>
            <a:lvl9pPr marL="13156301" indent="0">
              <a:buNone/>
              <a:defRPr sz="3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60158" y="1297665"/>
            <a:ext cx="22682835" cy="5400675"/>
          </a:xfrm>
          <a:prstGeom prst="rect">
            <a:avLst/>
          </a:prstGeom>
        </p:spPr>
        <p:txBody>
          <a:bodyPr vert="horz" lIns="328903" tIns="164452" rIns="328903" bIns="164452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60158" y="7560962"/>
            <a:ext cx="22682835" cy="21385175"/>
          </a:xfrm>
          <a:prstGeom prst="rect">
            <a:avLst/>
          </a:prstGeom>
        </p:spPr>
        <p:txBody>
          <a:bodyPr vert="horz" lIns="328903" tIns="164452" rIns="328903" bIns="164452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60158" y="30033765"/>
            <a:ext cx="5880735" cy="1725216"/>
          </a:xfrm>
          <a:prstGeom prst="rect">
            <a:avLst/>
          </a:prstGeom>
        </p:spPr>
        <p:txBody>
          <a:bodyPr vert="horz" lIns="328903" tIns="164452" rIns="328903" bIns="164452" rtlCol="0" anchor="ctr"/>
          <a:lstStyle>
            <a:lvl1pPr algn="l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C4254-AEE4-440A-924B-94F42E8B6A00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8611076" y="30033765"/>
            <a:ext cx="7980998" cy="1725216"/>
          </a:xfrm>
          <a:prstGeom prst="rect">
            <a:avLst/>
          </a:prstGeom>
        </p:spPr>
        <p:txBody>
          <a:bodyPr vert="horz" lIns="328903" tIns="164452" rIns="328903" bIns="164452" rtlCol="0" anchor="ctr"/>
          <a:lstStyle>
            <a:lvl1pPr algn="ctr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8062258" y="30033765"/>
            <a:ext cx="5880735" cy="1725216"/>
          </a:xfrm>
          <a:prstGeom prst="rect">
            <a:avLst/>
          </a:prstGeom>
        </p:spPr>
        <p:txBody>
          <a:bodyPr vert="horz" lIns="328903" tIns="164452" rIns="328903" bIns="164452" rtlCol="0" anchor="ctr"/>
          <a:lstStyle>
            <a:lvl1pPr algn="r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102A4-2F8B-4A65-B34F-3CC8DA924D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89075" rtl="0" eaLnBrk="1" latinLnBrk="0" hangingPunct="1">
        <a:spcBef>
          <a:spcPct val="0"/>
        </a:spcBef>
        <a:buNone/>
        <a:defRPr sz="1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33403" indent="-1233403" algn="l" defTabSz="3289075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1pPr>
      <a:lvl2pPr marL="2672374" indent="-1027836" algn="l" defTabSz="3289075" rtl="0" eaLnBrk="1" latinLnBrk="0" hangingPunct="1">
        <a:spcBef>
          <a:spcPct val="20000"/>
        </a:spcBef>
        <a:buFont typeface="Arial" pitchFamily="34" charset="0"/>
        <a:buChar char="–"/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1344" indent="-822269" algn="l" defTabSz="3289075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5755882" indent="-822269" algn="l" defTabSz="3289075" rtl="0" eaLnBrk="1" latinLnBrk="0" hangingPunct="1">
        <a:spcBef>
          <a:spcPct val="20000"/>
        </a:spcBef>
        <a:buFont typeface="Arial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400419" indent="-822269" algn="l" defTabSz="3289075" rtl="0" eaLnBrk="1" latinLnBrk="0" hangingPunct="1">
        <a:spcBef>
          <a:spcPct val="20000"/>
        </a:spcBef>
        <a:buFont typeface="Arial" pitchFamily="34" charset="0"/>
        <a:buChar char="»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044957" indent="-822269" algn="l" defTabSz="3289075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89494" indent="-822269" algn="l" defTabSz="3289075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334032" indent="-822269" algn="l" defTabSz="3289075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3978570" indent="-822269" algn="l" defTabSz="3289075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1pPr>
      <a:lvl2pPr marL="1644538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2pPr>
      <a:lvl3pPr marL="3289075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3pPr>
      <a:lvl4pPr marL="4933613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578150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222688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867226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511763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3156301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8685" y="3986127"/>
            <a:ext cx="22733057" cy="4214842"/>
          </a:xfrm>
        </p:spPr>
        <p:txBody>
          <a:bodyPr>
            <a:normAutofit fontScale="90000"/>
          </a:bodyPr>
          <a:lstStyle/>
          <a:p>
            <a:r>
              <a:rPr lang="pt-BR" sz="9600" b="1" dirty="0" smtClean="0"/>
              <a:t>   </a:t>
            </a:r>
            <a:r>
              <a:rPr lang="pt-BR" sz="9600" b="1" dirty="0" smtClean="0">
                <a:latin typeface="Times New Roman" pitchFamily="18" charset="0"/>
                <a:cs typeface="Times New Roman" pitchFamily="18" charset="0"/>
              </a:rPr>
              <a:t>PIBID NA </a:t>
            </a:r>
            <a:r>
              <a:rPr lang="pt-BR" sz="9600" b="1" dirty="0" err="1" smtClean="0">
                <a:latin typeface="Times New Roman" pitchFamily="18" charset="0"/>
                <a:cs typeface="Times New Roman" pitchFamily="18" charset="0"/>
              </a:rPr>
              <a:t>E.M.E.F.</a:t>
            </a:r>
            <a:r>
              <a:rPr lang="pt-BR" sz="9600" b="1" dirty="0" smtClean="0">
                <a:latin typeface="Times New Roman" pitchFamily="18" charset="0"/>
                <a:cs typeface="Times New Roman" pitchFamily="18" charset="0"/>
              </a:rPr>
              <a:t> PÉROLA GONÇALVES</a:t>
            </a:r>
            <a:r>
              <a:rPr lang="pt-BR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900" dirty="0" smtClean="0">
                <a:latin typeface="Times New Roman" pitchFamily="18" charset="0"/>
                <a:cs typeface="Times New Roman" pitchFamily="18" charset="0"/>
              </a:rPr>
              <a:t>       SUBPROJETO MATEMÁTICA</a:t>
            </a:r>
            <a:endParaRPr lang="pt-BR" sz="7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85743" y="7415151"/>
            <a:ext cx="23258585" cy="1928826"/>
          </a:xfrm>
        </p:spPr>
        <p:txBody>
          <a:bodyPr>
            <a:noAutofit/>
          </a:bodyPr>
          <a:lstStyle/>
          <a:p>
            <a:pPr algn="just"/>
            <a:r>
              <a:rPr lang="en-US" sz="4000" b="1" dirty="0" err="1" smtClean="0">
                <a:solidFill>
                  <a:schemeClr val="tx1"/>
                </a:solidFill>
              </a:rPr>
              <a:t>Participantes</a:t>
            </a:r>
            <a:r>
              <a:rPr lang="en-US" sz="4000" b="1" dirty="0" smtClean="0">
                <a:solidFill>
                  <a:schemeClr val="tx1"/>
                </a:solidFill>
              </a:rPr>
              <a:t>: </a:t>
            </a:r>
            <a:r>
              <a:rPr lang="en-US" sz="4000" dirty="0" smtClean="0">
                <a:solidFill>
                  <a:schemeClr val="tx1"/>
                </a:solidFill>
              </a:rPr>
              <a:t>Karla Silva Ferreira; </a:t>
            </a:r>
            <a:r>
              <a:rPr lang="en-US" sz="4000" dirty="0" err="1" smtClean="0">
                <a:solidFill>
                  <a:schemeClr val="tx1"/>
                </a:solidFill>
              </a:rPr>
              <a:t>Eliane</a:t>
            </a:r>
            <a:r>
              <a:rPr lang="en-US" sz="4000" dirty="0" smtClean="0">
                <a:solidFill>
                  <a:schemeClr val="tx1"/>
                </a:solidFill>
              </a:rPr>
              <a:t> Albrecht; </a:t>
            </a:r>
            <a:r>
              <a:rPr lang="en-US" sz="4000" dirty="0" err="1" smtClean="0">
                <a:solidFill>
                  <a:schemeClr val="tx1"/>
                </a:solidFill>
              </a:rPr>
              <a:t>Fernanda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Krauzer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Girotto</a:t>
            </a:r>
            <a:r>
              <a:rPr lang="en-US" sz="4000" dirty="0" smtClean="0">
                <a:solidFill>
                  <a:schemeClr val="tx1"/>
                </a:solidFill>
              </a:rPr>
              <a:t>; </a:t>
            </a:r>
            <a:r>
              <a:rPr lang="en-US" sz="4000" dirty="0" err="1" smtClean="0">
                <a:solidFill>
                  <a:schemeClr val="tx1"/>
                </a:solidFill>
              </a:rPr>
              <a:t>Jéssica</a:t>
            </a:r>
            <a:r>
              <a:rPr lang="en-US" sz="4000" dirty="0" smtClean="0">
                <a:solidFill>
                  <a:schemeClr val="tx1"/>
                </a:solidFill>
              </a:rPr>
              <a:t> do Canto Lima; Vanessa </a:t>
            </a:r>
            <a:r>
              <a:rPr lang="en-US" sz="4000" dirty="0" err="1" smtClean="0">
                <a:solidFill>
                  <a:schemeClr val="tx1"/>
                </a:solidFill>
              </a:rPr>
              <a:t>Scheeren</a:t>
            </a:r>
            <a:r>
              <a:rPr lang="en-US" sz="4000" dirty="0" smtClean="0">
                <a:solidFill>
                  <a:schemeClr val="tx1"/>
                </a:solidFill>
              </a:rPr>
              <a:t> (</a:t>
            </a:r>
            <a:r>
              <a:rPr lang="en-US" sz="4000" dirty="0" err="1" smtClean="0">
                <a:solidFill>
                  <a:schemeClr val="tx1"/>
                </a:solidFill>
              </a:rPr>
              <a:t>bolsistas</a:t>
            </a:r>
            <a:r>
              <a:rPr lang="en-US" sz="4000" dirty="0" smtClean="0">
                <a:solidFill>
                  <a:schemeClr val="tx1"/>
                </a:solidFill>
              </a:rPr>
              <a:t> ID); Sharon </a:t>
            </a:r>
            <a:r>
              <a:rPr lang="en-US" sz="4000" dirty="0" err="1" smtClean="0">
                <a:solidFill>
                  <a:schemeClr val="tx1"/>
                </a:solidFill>
              </a:rPr>
              <a:t>Geneviéve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Araújo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Guedes</a:t>
            </a:r>
            <a:r>
              <a:rPr lang="en-US" sz="4000" dirty="0" smtClean="0">
                <a:solidFill>
                  <a:schemeClr val="tx1"/>
                </a:solidFill>
              </a:rPr>
              <a:t> (</a:t>
            </a:r>
            <a:r>
              <a:rPr lang="en-US" sz="4000" dirty="0" err="1" smtClean="0">
                <a:solidFill>
                  <a:schemeClr val="tx1"/>
                </a:solidFill>
              </a:rPr>
              <a:t>supervisora</a:t>
            </a:r>
            <a:r>
              <a:rPr lang="en-US" sz="4000" dirty="0" smtClean="0">
                <a:solidFill>
                  <a:schemeClr val="tx1"/>
                </a:solidFill>
              </a:rPr>
              <a:t>); Margarida Maria </a:t>
            </a:r>
            <a:r>
              <a:rPr lang="en-US" sz="4000" dirty="0" err="1" smtClean="0">
                <a:solidFill>
                  <a:schemeClr val="tx1"/>
                </a:solidFill>
              </a:rPr>
              <a:t>Rodrigues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Negrão</a:t>
            </a:r>
            <a:r>
              <a:rPr lang="en-US" sz="4000" dirty="0" smtClean="0">
                <a:solidFill>
                  <a:schemeClr val="tx1"/>
                </a:solidFill>
              </a:rPr>
              <a:t>(</a:t>
            </a:r>
            <a:r>
              <a:rPr lang="en-US" sz="4000" dirty="0" err="1" smtClean="0">
                <a:solidFill>
                  <a:schemeClr val="tx1"/>
                </a:solidFill>
              </a:rPr>
              <a:t>coordenadora</a:t>
            </a:r>
            <a:r>
              <a:rPr lang="en-US" sz="4000" dirty="0" smtClean="0">
                <a:solidFill>
                  <a:schemeClr val="tx1"/>
                </a:solidFill>
              </a:rPr>
              <a:t> de </a:t>
            </a:r>
            <a:r>
              <a:rPr lang="en-US" sz="4000" dirty="0" err="1" smtClean="0">
                <a:solidFill>
                  <a:schemeClr val="tx1"/>
                </a:solidFill>
              </a:rPr>
              <a:t>área</a:t>
            </a:r>
            <a:r>
              <a:rPr lang="en-US" sz="40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pt-BR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45" y="360267"/>
            <a:ext cx="2592289" cy="267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228" y="3096566"/>
            <a:ext cx="3668913" cy="182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06436" y="1152352"/>
            <a:ext cx="4189078" cy="261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reto 7"/>
          <p:cNvCxnSpPr/>
          <p:nvPr/>
        </p:nvCxnSpPr>
        <p:spPr>
          <a:xfrm>
            <a:off x="4743395" y="4271879"/>
            <a:ext cx="1454561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904837" y="936330"/>
            <a:ext cx="12817425" cy="3062304"/>
          </a:xfrm>
          <a:prstGeom prst="rect">
            <a:avLst/>
          </a:prstGeom>
          <a:noFill/>
        </p:spPr>
        <p:txBody>
          <a:bodyPr wrap="square" lIns="91364" tIns="45684" rIns="91364" bIns="45684" rtlCol="0">
            <a:spAutoFit/>
          </a:bodyPr>
          <a:lstStyle/>
          <a:p>
            <a:pPr algn="ctr">
              <a:spcAft>
                <a:spcPts val="1199"/>
              </a:spcAft>
            </a:pPr>
            <a:r>
              <a:rPr lang="en-US" dirty="0" smtClean="0"/>
              <a:t>II </a:t>
            </a:r>
            <a:r>
              <a:rPr lang="en-US" dirty="0" err="1" smtClean="0"/>
              <a:t>Seminário</a:t>
            </a:r>
            <a:r>
              <a:rPr lang="en-US" dirty="0" smtClean="0"/>
              <a:t> IntraPibid-2011</a:t>
            </a:r>
            <a:endParaRPr lang="en-US" dirty="0"/>
          </a:p>
          <a:p>
            <a:pPr algn="ctr">
              <a:spcAft>
                <a:spcPts val="1199"/>
              </a:spcAft>
            </a:pPr>
            <a:r>
              <a:rPr lang="en-US" sz="6100" b="1" dirty="0" smtClean="0">
                <a:latin typeface="Constantia" pitchFamily="18" charset="0"/>
                <a:cs typeface="David" pitchFamily="34" charset="-79"/>
              </a:rPr>
              <a:t>O </a:t>
            </a:r>
            <a:r>
              <a:rPr lang="en-US" sz="6100" b="1" dirty="0" err="1" smtClean="0">
                <a:latin typeface="Constantia" pitchFamily="18" charset="0"/>
                <a:cs typeface="David" pitchFamily="34" charset="-79"/>
              </a:rPr>
              <a:t>Pibid</a:t>
            </a:r>
            <a:r>
              <a:rPr lang="en-US" sz="6100" b="1" dirty="0" smtClean="0">
                <a:latin typeface="Constantia" pitchFamily="18" charset="0"/>
                <a:cs typeface="David" pitchFamily="34" charset="-79"/>
              </a:rPr>
              <a:t> e a </a:t>
            </a:r>
            <a:r>
              <a:rPr lang="en-US" sz="6100" b="1" dirty="0" err="1" smtClean="0">
                <a:latin typeface="Constantia" pitchFamily="18" charset="0"/>
                <a:cs typeface="David" pitchFamily="34" charset="-79"/>
              </a:rPr>
              <a:t>Pesquisa</a:t>
            </a:r>
            <a:r>
              <a:rPr lang="en-US" sz="6100" b="1" dirty="0" smtClean="0">
                <a:latin typeface="Constantia" pitchFamily="18" charset="0"/>
                <a:cs typeface="David" pitchFamily="34" charset="-79"/>
              </a:rPr>
              <a:t> </a:t>
            </a:r>
            <a:r>
              <a:rPr lang="en-US" sz="6100" b="1" dirty="0" err="1" smtClean="0">
                <a:latin typeface="Constantia" pitchFamily="18" charset="0"/>
                <a:cs typeface="David" pitchFamily="34" charset="-79"/>
              </a:rPr>
              <a:t>em</a:t>
            </a:r>
            <a:r>
              <a:rPr lang="en-US" sz="6100" b="1" dirty="0" smtClean="0">
                <a:latin typeface="Constantia" pitchFamily="18" charset="0"/>
                <a:cs typeface="David" pitchFamily="34" charset="-79"/>
              </a:rPr>
              <a:t> </a:t>
            </a:r>
            <a:r>
              <a:rPr lang="en-US" sz="6100" b="1" dirty="0" err="1" smtClean="0">
                <a:latin typeface="Constantia" pitchFamily="18" charset="0"/>
                <a:cs typeface="David" pitchFamily="34" charset="-79"/>
              </a:rPr>
              <a:t>Educação</a:t>
            </a:r>
            <a:endParaRPr lang="en-US" sz="6100" b="1" dirty="0" smtClean="0">
              <a:latin typeface="Constantia" pitchFamily="18" charset="0"/>
              <a:cs typeface="David" pitchFamily="34" charset="-79"/>
            </a:endParaRPr>
          </a:p>
          <a:p>
            <a:pPr algn="ctr">
              <a:spcAft>
                <a:spcPts val="1199"/>
              </a:spcAft>
            </a:pPr>
            <a:r>
              <a:rPr lang="en-US" sz="4700" dirty="0" err="1" smtClean="0"/>
              <a:t>Jaguarão</a:t>
            </a:r>
            <a:r>
              <a:rPr lang="en-US" sz="4700" dirty="0" smtClean="0"/>
              <a:t>, 25 e 26 de </a:t>
            </a:r>
            <a:r>
              <a:rPr lang="en-US" sz="4700" dirty="0" err="1" smtClean="0"/>
              <a:t>maio</a:t>
            </a:r>
            <a:r>
              <a:rPr lang="en-US" sz="4700" dirty="0" smtClean="0"/>
              <a:t> de 2012</a:t>
            </a:r>
            <a:endParaRPr lang="pt-BR" sz="4700" dirty="0"/>
          </a:p>
        </p:txBody>
      </p:sp>
      <p:sp>
        <p:nvSpPr>
          <p:cNvPr id="11" name="Retângulo 10"/>
          <p:cNvSpPr/>
          <p:nvPr/>
        </p:nvSpPr>
        <p:spPr>
          <a:xfrm>
            <a:off x="1314371" y="9772605"/>
            <a:ext cx="10729191" cy="20821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364" tIns="45684" rIns="91364" bIns="45684" rtlCol="0" anchor="ctr"/>
          <a:lstStyle/>
          <a:p>
            <a:r>
              <a:rPr lang="pt-BR" dirty="0" smtClean="0"/>
              <a:t>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r>
              <a:rPr lang="pt-BR" sz="5300" dirty="0" smtClean="0">
                <a:latin typeface="Times New Roman" pitchFamily="18" charset="0"/>
                <a:cs typeface="Times New Roman" pitchFamily="18" charset="0"/>
              </a:rPr>
              <a:t>O Programa Institucional de Bolsas de Iniciação à Docência – PIBID do curso de Licenciatura em Matemática desenvolve na Escola Municipal de Ensino Fundamental Pérola Gonçalves experiências metodológicas e práticas docentes, proporcionando aos futuros professores uma prática que permita vivenciar a sala de aula numa perspectiva de "professor aprendiz". Dessa forma podendo assim conhecer os principais desafios da disciplina onde irão atuar, num contexto maior da futura profissão como docentes. </a:t>
            </a:r>
            <a:endParaRPr lang="en-US" sz="5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2673013" y="9772605"/>
            <a:ext cx="10572818" cy="200026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364" tIns="45684" rIns="91364" bIns="45684" rtlCol="0" anchor="ctr"/>
          <a:lstStyle/>
          <a:p>
            <a:endParaRPr lang="pt-BR" sz="5300" dirty="0" smtClean="0"/>
          </a:p>
          <a:p>
            <a:endParaRPr lang="pt-BR" sz="5300" dirty="0" smtClean="0"/>
          </a:p>
          <a:p>
            <a:pPr algn="just"/>
            <a:endParaRPr lang="pt-BR" sz="5300" dirty="0" smtClean="0"/>
          </a:p>
          <a:p>
            <a:pPr algn="just"/>
            <a:endParaRPr lang="pt-BR" sz="5300" dirty="0" smtClean="0"/>
          </a:p>
          <a:p>
            <a:pPr algn="just"/>
            <a:endParaRPr lang="pt-BR" sz="5300" dirty="0" smtClean="0"/>
          </a:p>
          <a:p>
            <a:pPr algn="just"/>
            <a:endParaRPr lang="pt-BR" sz="5300" dirty="0" smtClean="0"/>
          </a:p>
          <a:p>
            <a:pPr algn="just"/>
            <a:endParaRPr lang="pt-BR" sz="5300" dirty="0" smtClean="0"/>
          </a:p>
          <a:p>
            <a:pPr algn="just"/>
            <a:endParaRPr lang="pt-BR" sz="5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5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5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5000" dirty="0" smtClean="0">
                <a:latin typeface="Times New Roman" pitchFamily="18" charset="0"/>
                <a:cs typeface="Times New Roman" pitchFamily="18" charset="0"/>
              </a:rPr>
              <a:t>Entre as atividades já desenvolvidas estão o planejamento e a aplicação das seguintes oficinas: Jogos de </a:t>
            </a:r>
            <a:r>
              <a:rPr lang="pt-BR" sz="5000" dirty="0" err="1" smtClean="0">
                <a:latin typeface="Times New Roman" pitchFamily="18" charset="0"/>
                <a:cs typeface="Times New Roman" pitchFamily="18" charset="0"/>
              </a:rPr>
              <a:t>Boole</a:t>
            </a:r>
            <a:r>
              <a:rPr lang="pt-BR" sz="5000" dirty="0" smtClean="0">
                <a:latin typeface="Times New Roman" pitchFamily="18" charset="0"/>
                <a:cs typeface="Times New Roman" pitchFamily="18" charset="0"/>
              </a:rPr>
              <a:t>, Medidas de Comprimento, História da Matemática, Batalha Naval, </a:t>
            </a:r>
            <a:r>
              <a:rPr lang="pt-BR" sz="5000" dirty="0" err="1" smtClean="0">
                <a:latin typeface="Times New Roman" pitchFamily="18" charset="0"/>
                <a:cs typeface="Times New Roman" pitchFamily="18" charset="0"/>
              </a:rPr>
              <a:t>Tangran</a:t>
            </a:r>
            <a:r>
              <a:rPr lang="pt-BR" sz="5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5000" dirty="0" err="1" smtClean="0">
                <a:latin typeface="Times New Roman" pitchFamily="18" charset="0"/>
                <a:cs typeface="Times New Roman" pitchFamily="18" charset="0"/>
              </a:rPr>
              <a:t>Matix</a:t>
            </a:r>
            <a:r>
              <a:rPr lang="pt-BR" sz="5000" dirty="0" smtClean="0">
                <a:latin typeface="Times New Roman" pitchFamily="18" charset="0"/>
                <a:cs typeface="Times New Roman" pitchFamily="18" charset="0"/>
              </a:rPr>
              <a:t>, Forca dos Divisores, Bingo dos Múltiplos, Batalha dos múltiplos, Batalha dos inteiros, Aprendendo a tabuada através do papel quadriculado e Jogo dos Produtos. As aplicações das oficinas demonstraram que é possível realizar um trabalho diferenciado, no qual os alunos mostram maior empenho e vontade de aprender, facilitando à aprendizagem dos conteúdos abordados.</a:t>
            </a:r>
            <a:endParaRPr lang="pt-BR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296319" y="29811537"/>
            <a:ext cx="22466497" cy="14156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364" tIns="45684" rIns="91364" bIns="45684" rtlCol="0">
            <a:spAutoFit/>
          </a:bodyPr>
          <a:lstStyle/>
          <a:p>
            <a:pPr algn="just"/>
            <a:r>
              <a:rPr lang="pt-BR" sz="4300" b="1" dirty="0" smtClean="0"/>
              <a:t>Apoio: Programa Institucional de Bolsa de Iniciação à Docência (PIBID), da Coordenação de Aperfeiçoamento de Pessoal de Nível Superior (CAPES) – Brasil.</a:t>
            </a:r>
            <a:endParaRPr lang="pt-BR" sz="4300" b="1" dirty="0"/>
          </a:p>
        </p:txBody>
      </p:sp>
      <p:pic>
        <p:nvPicPr>
          <p:cNvPr id="4" name="Picture 2" descr="C:\Users\ODIRLEI TRENTIN\Pictures\pibid\DSCN16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4371" y="9772605"/>
            <a:ext cx="10715699" cy="8072494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2520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podemos perceber que os alunos entenderam bem a nossa proposta, realizando com êxito todas as atividades e mostrando grandes avanços na compreensão do conteúdo.</a:t>
            </a:r>
            <a:endParaRPr kumimoji="0" lang="pt-BR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2520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podemos perceber que os alunos entenderam bem a nossa proposta, realizando com êxito todas as atividades e mostrando grandes avanços na compreensão do conteúdo.</a:t>
            </a:r>
            <a:endParaRPr kumimoji="0" lang="pt-BR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673012" y="9815041"/>
            <a:ext cx="10572825" cy="810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315</Words>
  <Application>Microsoft Office PowerPoint</Application>
  <PresentationFormat>Personalizar</PresentationFormat>
  <Paragraphs>30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   PIBID NA E.M.E.F. PÉROLA GONÇALVES        SUBPROJETO MATEMÁTICA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Atividades do Subprojeto [nome</dc:title>
  <dc:creator>Acer</dc:creator>
  <cp:lastModifiedBy>SHARON</cp:lastModifiedBy>
  <cp:revision>28</cp:revision>
  <dcterms:created xsi:type="dcterms:W3CDTF">2012-05-03T12:42:27Z</dcterms:created>
  <dcterms:modified xsi:type="dcterms:W3CDTF">2012-05-17T23:55:53Z</dcterms:modified>
</cp:coreProperties>
</file>