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4" r:id="rId29"/>
    <p:sldId id="28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26/04/2013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	</a:t>
            </a:r>
            <a:r>
              <a:rPr lang="pt-BR" dirty="0" smtClean="0">
                <a:solidFill>
                  <a:srgbClr val="FF0000"/>
                </a:solidFill>
              </a:rPr>
              <a:t>ÁCIDOS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				&amp;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      	          		BASES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57166"/>
            <a:ext cx="3680814" cy="2449414"/>
          </a:xfrm>
          <a:prstGeom prst="rect">
            <a:avLst/>
          </a:prstGeom>
        </p:spPr>
      </p:pic>
      <p:pic>
        <p:nvPicPr>
          <p:cNvPr id="5" name="Imagem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12928">
            <a:off x="703157" y="2521716"/>
            <a:ext cx="3477010" cy="2310013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Reagem com metais, liberando hidrogênio gasoso: um ácido quando colocados em presença de metais ativos, como zinco, manganês, magnésio etc.</a:t>
            </a:r>
          </a:p>
          <a:p>
            <a:endParaRPr lang="pt-BR" sz="3200" b="1" dirty="0" smtClean="0">
              <a:latin typeface="+mj-lt"/>
            </a:endParaRPr>
          </a:p>
          <a:p>
            <a:pPr>
              <a:buNone/>
            </a:pPr>
            <a:r>
              <a:rPr lang="pt-BR" sz="3200" b="1" dirty="0" smtClean="0">
                <a:latin typeface="+mj-lt"/>
              </a:rPr>
              <a:t>2HCℓ  + Zn	            </a:t>
            </a:r>
            <a:r>
              <a:rPr lang="pt-BR" sz="3200" b="1" dirty="0" err="1" smtClean="0">
                <a:latin typeface="+mj-lt"/>
              </a:rPr>
              <a:t>Zn</a:t>
            </a:r>
            <a:r>
              <a:rPr lang="pt-BR" sz="3200" b="1" dirty="0" smtClean="0">
                <a:latin typeface="+mj-lt"/>
              </a:rPr>
              <a:t> Cℓ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 + H</a:t>
            </a:r>
            <a:r>
              <a:rPr lang="pt-BR" sz="3200" b="1" baseline="-25000" dirty="0" smtClean="0">
                <a:latin typeface="+mj-lt"/>
              </a:rPr>
              <a:t>2(g)</a:t>
            </a:r>
            <a:endParaRPr lang="pt-BR" sz="3200" b="1" dirty="0" smtClean="0">
              <a:latin typeface="+mj-lt"/>
            </a:endParaRPr>
          </a:p>
          <a:p>
            <a:pPr>
              <a:buNone/>
            </a:pPr>
            <a:endParaRPr lang="pt-BR" sz="3200" b="1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714612" y="392906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rot="10800000">
            <a:off x="2714612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Conduzem corrente elétrica: quando os ácidos são colocados em solução aquosa, estes liberam íons, esses íons, por possuir cargas formais, conduzem corrente elétrica.</a:t>
            </a:r>
          </a:p>
          <a:p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286124"/>
            <a:ext cx="7080705" cy="26432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Quanto à força dos ácidos: a força dos ácidos está associada a sua capacidade com que se ionizam em água e outros solventes, liberando o íon H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, que irá caracterizar o meio ácido.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Quanto ao valor de pH: quanto menor o valor de pH(potencial </a:t>
            </a:r>
            <a:r>
              <a:rPr lang="pt-BR" sz="3200" b="1" dirty="0" err="1" smtClean="0">
                <a:latin typeface="+mj-lt"/>
              </a:rPr>
              <a:t>hidrogeneiônico</a:t>
            </a:r>
            <a:r>
              <a:rPr lang="pt-BR" sz="3200" b="1" dirty="0" smtClean="0">
                <a:latin typeface="+mj-lt"/>
              </a:rPr>
              <a:t>), maior será a força do ácido. O pH que nada mais é que a concentração de íons hidrogênio livres na solução. Compostos que possuem pH menor do que 7 são considerados ácidos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Reagem com bases, formando sal e água: essa reação recebe um nome específico (</a:t>
            </a:r>
            <a:r>
              <a:rPr lang="pt-BR" sz="3200" b="1" i="1" dirty="0" smtClean="0">
                <a:solidFill>
                  <a:srgbClr val="FF0000"/>
                </a:solidFill>
                <a:latin typeface="+mj-lt"/>
              </a:rPr>
              <a:t>neutralização</a:t>
            </a:r>
            <a:r>
              <a:rPr lang="pt-BR" sz="3200" b="1" dirty="0" smtClean="0">
                <a:latin typeface="+mj-lt"/>
              </a:rPr>
              <a:t>), pois ambas as substâncias reagem até que uma neutralize a outra, ou seja, o ácido é neutralizado pela base e vice-versa. Ex.: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HCℓ</a:t>
            </a:r>
            <a:r>
              <a:rPr lang="pt-BR" sz="3200" b="1" dirty="0" smtClean="0">
                <a:latin typeface="+mj-lt"/>
              </a:rPr>
              <a:t>   +   </a:t>
            </a:r>
            <a:r>
              <a:rPr lang="pt-BR" sz="3200" b="1" dirty="0" err="1" smtClean="0">
                <a:latin typeface="+mj-lt"/>
              </a:rPr>
              <a:t>NaOH</a:t>
            </a:r>
            <a:r>
              <a:rPr lang="pt-BR" sz="3200" b="1" dirty="0" smtClean="0">
                <a:latin typeface="+mj-lt"/>
              </a:rPr>
              <a:t>	        </a:t>
            </a:r>
            <a:r>
              <a:rPr lang="pt-BR" sz="3200" b="1" dirty="0" err="1" smtClean="0">
                <a:latin typeface="+mj-lt"/>
              </a:rPr>
              <a:t>NaCℓ</a:t>
            </a:r>
            <a:r>
              <a:rPr lang="pt-BR" sz="3200" b="1" dirty="0" smtClean="0">
                <a:latin typeface="+mj-lt"/>
              </a:rPr>
              <a:t>   +   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</a:t>
            </a:r>
          </a:p>
          <a:p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3286116" y="492919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rot="10800000">
            <a:off x="3286116" y="478632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+mj-lt"/>
              </a:rPr>
              <a:t>Alguns ácidos:</a:t>
            </a:r>
            <a:endParaRPr lang="pt-BR" sz="3200" b="1" dirty="0">
              <a:latin typeface="+mj-lt"/>
            </a:endParaRPr>
          </a:p>
        </p:txBody>
      </p:sp>
      <p:pic>
        <p:nvPicPr>
          <p:cNvPr id="4" name="Imagem 3" descr="ABAAAeqakAF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7572427" cy="492922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O que são bases?</a:t>
            </a:r>
            <a:endParaRPr lang="pt-BR" sz="4000" b="1" dirty="0">
              <a:latin typeface="+mj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"/>
            <a:ext cx="9144000" cy="5786453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O que são bases?</a:t>
            </a:r>
            <a:endParaRPr lang="pt-BR" sz="4000" dirty="0">
              <a:latin typeface="+mj-lt"/>
            </a:endParaRPr>
          </a:p>
        </p:txBody>
      </p:sp>
      <p:pic>
        <p:nvPicPr>
          <p:cNvPr id="4" name="Imagem 3" descr="Tipos_produtos_limpe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99753">
            <a:off x="355079" y="1394953"/>
            <a:ext cx="4316735" cy="2344744"/>
          </a:xfrm>
          <a:prstGeom prst="rect">
            <a:avLst/>
          </a:prstGeom>
        </p:spPr>
      </p:pic>
      <p:pic>
        <p:nvPicPr>
          <p:cNvPr id="5" name="Imagem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4376">
            <a:off x="5429256" y="1214422"/>
            <a:ext cx="2143125" cy="2133600"/>
          </a:xfrm>
          <a:prstGeom prst="rect">
            <a:avLst/>
          </a:prstGeom>
        </p:spPr>
      </p:pic>
      <p:pic>
        <p:nvPicPr>
          <p:cNvPr id="6" name="Imagem 5" descr="antiacid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3929066"/>
            <a:ext cx="3267081" cy="2162988"/>
          </a:xfrm>
          <a:prstGeom prst="rect">
            <a:avLst/>
          </a:prstGeom>
        </p:spPr>
      </p:pic>
      <p:pic>
        <p:nvPicPr>
          <p:cNvPr id="7" name="Imagem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72139">
            <a:off x="6077654" y="3942673"/>
            <a:ext cx="1981200" cy="198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+mj-lt"/>
              </a:rPr>
              <a:t>Bases são compostos que quando estão na presença de água liberam </a:t>
            </a:r>
            <a:r>
              <a:rPr lang="pt-BR" sz="3600" b="1" dirty="0" err="1" smtClean="0">
                <a:latin typeface="+mj-lt"/>
              </a:rPr>
              <a:t>ânios</a:t>
            </a:r>
            <a:r>
              <a:rPr lang="pt-BR" sz="3600" b="1" dirty="0" smtClean="0">
                <a:latin typeface="+mj-lt"/>
              </a:rPr>
              <a:t> OHˉ na solução.</a:t>
            </a:r>
          </a:p>
          <a:p>
            <a:endParaRPr lang="pt-BR" sz="3600" b="1" dirty="0" smtClean="0">
              <a:latin typeface="+mj-lt"/>
            </a:endParaRPr>
          </a:p>
          <a:p>
            <a:endParaRPr lang="pt-BR" sz="3600" b="1" dirty="0" smtClean="0">
              <a:latin typeface="+mj-lt"/>
            </a:endParaRPr>
          </a:p>
          <a:p>
            <a:pPr>
              <a:buNone/>
            </a:pPr>
            <a:r>
              <a:rPr lang="pt-BR" sz="3600" dirty="0" smtClean="0"/>
              <a:t>			</a:t>
            </a:r>
            <a:r>
              <a:rPr lang="pt-BR" sz="3600" b="1" dirty="0" err="1" smtClean="0">
                <a:latin typeface="+mj-lt"/>
              </a:rPr>
              <a:t>Na</a:t>
            </a:r>
            <a:r>
              <a:rPr lang="pt-BR" sz="3600" b="1" dirty="0" err="1" smtClean="0">
                <a:solidFill>
                  <a:srgbClr val="FF0000"/>
                </a:solidFill>
                <a:latin typeface="+mj-lt"/>
              </a:rPr>
              <a:t>OH</a:t>
            </a:r>
            <a:r>
              <a:rPr lang="pt-BR" sz="3600" b="1" dirty="0" smtClean="0">
                <a:latin typeface="+mj-lt"/>
              </a:rPr>
              <a:t>		Na</a:t>
            </a:r>
            <a:r>
              <a:rPr lang="pt-BR" sz="3600" b="1" baseline="30000" dirty="0" smtClean="0">
                <a:latin typeface="+mj-lt"/>
              </a:rPr>
              <a:t>+</a:t>
            </a:r>
            <a:r>
              <a:rPr lang="pt-BR" sz="3600" b="1" dirty="0" smtClean="0">
                <a:latin typeface="+mj-lt"/>
              </a:rPr>
              <a:t>+ </a:t>
            </a:r>
            <a:r>
              <a:rPr lang="pt-BR" sz="36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>
              <a:buNone/>
            </a:pPr>
            <a:endParaRPr lang="pt-BR" sz="3600" dirty="0">
              <a:latin typeface="+mj-lt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3357554" y="335756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rot="10800000">
            <a:off x="335755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b="1" dirty="0" smtClean="0">
                <a:latin typeface="+mj-lt"/>
              </a:rPr>
              <a:t>As bases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Monobases</a:t>
            </a:r>
            <a:r>
              <a:rPr lang="pt-BR" sz="3200" b="1" dirty="0" smtClean="0">
                <a:latin typeface="+mj-lt"/>
              </a:rPr>
              <a:t>: liberam 1 hidroxila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b="1" dirty="0" smtClean="0">
                <a:latin typeface="+mj-lt"/>
              </a:rPr>
              <a:t>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Na</a:t>
            </a: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OH</a:t>
            </a:r>
            <a:r>
              <a:rPr lang="pt-BR" sz="3200" b="1" dirty="0" smtClean="0">
                <a:latin typeface="+mj-lt"/>
              </a:rPr>
              <a:t>		       Na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+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b="1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000232" y="22145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rot="10800000">
            <a:off x="2000232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  <a:effectLst/>
              </a:rPr>
              <a:t>Em sua opinião, o que são ácidos?</a:t>
            </a:r>
            <a:endParaRPr lang="pt-BR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b="1" dirty="0" smtClean="0">
                <a:latin typeface="+mj-lt"/>
              </a:rPr>
              <a:t>As bases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Monobases</a:t>
            </a:r>
            <a:r>
              <a:rPr lang="pt-BR" sz="3200" b="1" dirty="0" smtClean="0">
                <a:latin typeface="+mj-lt"/>
              </a:rPr>
              <a:t>: liberam 1 hidroxila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b="1" dirty="0" smtClean="0">
                <a:latin typeface="+mj-lt"/>
              </a:rPr>
              <a:t>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Na</a:t>
            </a: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OH</a:t>
            </a:r>
            <a:r>
              <a:rPr lang="pt-BR" sz="3200" b="1" dirty="0" smtClean="0">
                <a:latin typeface="+mj-lt"/>
              </a:rPr>
              <a:t>		       Na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+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Dibases</a:t>
            </a:r>
            <a:r>
              <a:rPr lang="pt-BR" sz="3200" b="1" dirty="0" smtClean="0">
                <a:latin typeface="+mj-lt"/>
              </a:rPr>
              <a:t>: liberam 2 </a:t>
            </a:r>
            <a:r>
              <a:rPr lang="pt-BR" sz="3200" b="1" dirty="0" err="1" smtClean="0">
                <a:latin typeface="+mj-lt"/>
              </a:rPr>
              <a:t>hodroxilas</a:t>
            </a:r>
            <a:r>
              <a:rPr lang="pt-BR" sz="3200" b="1" dirty="0" smtClean="0">
                <a:latin typeface="+mj-lt"/>
              </a:rPr>
              <a:t> 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Mg</a:t>
            </a:r>
            <a:r>
              <a:rPr lang="pt-BR" sz="3200" b="1" dirty="0" smtClean="0">
                <a:latin typeface="+mj-lt"/>
              </a:rPr>
              <a:t>(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</a:t>
            </a:r>
            <a:r>
              <a:rPr lang="pt-BR" sz="3200" b="1" dirty="0" smtClean="0">
                <a:latin typeface="+mj-lt"/>
              </a:rPr>
              <a:t>)</a:t>
            </a:r>
            <a:r>
              <a:rPr lang="pt-BR" sz="3200" b="1" baseline="-25000" dirty="0" smtClean="0">
                <a:latin typeface="+mj-lt"/>
              </a:rPr>
              <a:t>2		           </a:t>
            </a:r>
            <a:r>
              <a:rPr lang="pt-BR" sz="3200" b="1" dirty="0" smtClean="0">
                <a:latin typeface="+mj-lt"/>
              </a:rPr>
              <a:t>Mg</a:t>
            </a:r>
            <a:r>
              <a:rPr lang="pt-BR" sz="3200" b="1" baseline="30000" dirty="0" smtClean="0">
                <a:latin typeface="+mj-lt"/>
              </a:rPr>
              <a:t>2+</a:t>
            </a:r>
            <a:r>
              <a:rPr lang="pt-BR" sz="3200" b="1" dirty="0" smtClean="0">
                <a:latin typeface="+mj-lt"/>
              </a:rPr>
              <a:t>+2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b="1" dirty="0" smtClean="0">
              <a:latin typeface="+mj-lt"/>
            </a:endParaRPr>
          </a:p>
          <a:p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2000232" y="22145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rot="10800000">
            <a:off x="2000232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2214546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rot="10800000">
            <a:off x="2214546" y="364331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4000" b="1" dirty="0" smtClean="0">
                <a:latin typeface="+mj-lt"/>
              </a:rPr>
              <a:t>As bases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Monobases</a:t>
            </a:r>
            <a:r>
              <a:rPr lang="pt-BR" sz="3200" b="1" dirty="0" smtClean="0">
                <a:latin typeface="+mj-lt"/>
              </a:rPr>
              <a:t>: liberam 1 hidroxila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200" b="1" dirty="0" smtClean="0">
                <a:latin typeface="+mj-lt"/>
              </a:rPr>
              <a:t>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Na</a:t>
            </a: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OH</a:t>
            </a:r>
            <a:r>
              <a:rPr lang="pt-BR" sz="3200" b="1" dirty="0" smtClean="0">
                <a:latin typeface="+mj-lt"/>
              </a:rPr>
              <a:t>		       Na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+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Dibases</a:t>
            </a:r>
            <a:r>
              <a:rPr lang="pt-BR" sz="3200" b="1" dirty="0" smtClean="0">
                <a:latin typeface="+mj-lt"/>
              </a:rPr>
              <a:t>: liberam 2 </a:t>
            </a:r>
            <a:r>
              <a:rPr lang="pt-BR" sz="3200" b="1" dirty="0" err="1" smtClean="0">
                <a:latin typeface="+mj-lt"/>
              </a:rPr>
              <a:t>hodroxilas</a:t>
            </a:r>
            <a:r>
              <a:rPr lang="pt-BR" sz="3200" b="1" dirty="0" smtClean="0">
                <a:latin typeface="+mj-lt"/>
              </a:rPr>
              <a:t> 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Mg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(OH)</a:t>
            </a:r>
            <a:r>
              <a:rPr lang="pt-BR" sz="3200" b="1" baseline="-25000" dirty="0" smtClean="0">
                <a:solidFill>
                  <a:srgbClr val="FF0000"/>
                </a:solidFill>
                <a:latin typeface="+mj-lt"/>
              </a:rPr>
              <a:t>2	</a:t>
            </a:r>
            <a:r>
              <a:rPr lang="pt-BR" sz="3200" b="1" baseline="-25000" dirty="0" smtClean="0">
                <a:latin typeface="+mj-lt"/>
              </a:rPr>
              <a:t>	           </a:t>
            </a:r>
            <a:r>
              <a:rPr lang="pt-BR" sz="3200" b="1" dirty="0" smtClean="0">
                <a:latin typeface="+mj-lt"/>
              </a:rPr>
              <a:t>Mg</a:t>
            </a:r>
            <a:r>
              <a:rPr lang="pt-BR" sz="3200" b="1" baseline="30000" dirty="0" smtClean="0">
                <a:latin typeface="+mj-lt"/>
              </a:rPr>
              <a:t>2+</a:t>
            </a:r>
            <a:r>
              <a:rPr lang="pt-BR" sz="3200" b="1" dirty="0" smtClean="0">
                <a:latin typeface="+mj-lt"/>
              </a:rPr>
              <a:t>+2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Tribases</a:t>
            </a:r>
            <a:r>
              <a:rPr lang="pt-BR" sz="3200" b="1" dirty="0" smtClean="0">
                <a:latin typeface="+mj-lt"/>
              </a:rPr>
              <a:t>: liberam 3 hidroxilas na solução;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Fe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(OH)</a:t>
            </a:r>
            <a:r>
              <a:rPr lang="pt-BR" sz="3200" b="1" baseline="-25000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pt-BR" sz="3200" b="1" baseline="-25000" dirty="0" smtClean="0">
                <a:latin typeface="+mj-lt"/>
              </a:rPr>
              <a:t>    	           </a:t>
            </a:r>
            <a:r>
              <a:rPr lang="pt-BR" sz="3200" b="1" dirty="0" smtClean="0">
                <a:latin typeface="+mj-lt"/>
              </a:rPr>
              <a:t>Fe</a:t>
            </a:r>
            <a:r>
              <a:rPr lang="pt-BR" sz="3200" b="1" baseline="30000" dirty="0" smtClean="0">
                <a:latin typeface="+mj-lt"/>
              </a:rPr>
              <a:t>3+ </a:t>
            </a:r>
            <a:r>
              <a:rPr lang="pt-BR" sz="3200" b="1" dirty="0" smtClean="0">
                <a:latin typeface="+mj-lt"/>
              </a:rPr>
              <a:t> +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3OHˉ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b="1" dirty="0" smtClean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214546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rot="10800000">
            <a:off x="2214546" y="364331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000232" y="221455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rot="10800000">
            <a:off x="2000232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>
            <a:off x="2071670" y="507207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071670" y="514351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r>
              <a:rPr lang="pt-BR" sz="4000" b="1" dirty="0" smtClean="0">
                <a:latin typeface="+mj-lt"/>
              </a:rPr>
              <a:t>Algumas propriedades das bases:</a:t>
            </a:r>
          </a:p>
          <a:p>
            <a:endParaRPr lang="pt-BR" sz="4000" b="1" dirty="0" smtClean="0">
              <a:latin typeface="+mj-lt"/>
            </a:endParaRPr>
          </a:p>
          <a:p>
            <a:r>
              <a:rPr lang="pt-BR" sz="3200" b="1" dirty="0" smtClean="0">
                <a:latin typeface="+mj-lt"/>
              </a:rPr>
              <a:t>Possuem sabor adstringente:</a:t>
            </a:r>
          </a:p>
          <a:p>
            <a:endParaRPr lang="pt-BR" sz="4000" b="1" dirty="0">
              <a:latin typeface="+mj-lt"/>
            </a:endParaRPr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04959">
            <a:off x="5005717" y="3076898"/>
            <a:ext cx="2576507" cy="2576507"/>
          </a:xfrm>
          <a:prstGeom prst="rect">
            <a:avLst/>
          </a:prstGeom>
        </p:spPr>
      </p:pic>
      <p:pic>
        <p:nvPicPr>
          <p:cNvPr id="6" name="Imagem 5" descr="caj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65958">
            <a:off x="734921" y="2372089"/>
            <a:ext cx="3143270" cy="235745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São compostos iônicos, pois na sua maioria, apresenta um metal ligado ao ânion OHˉ. Esse metal eletro positivo doará elétrons ao oxigênio, estabilizando-o conforme a regra do octeto</a:t>
            </a:r>
            <a:endParaRPr lang="pt-BR" sz="3200" b="1" dirty="0">
              <a:latin typeface="+mj-lt"/>
            </a:endParaRPr>
          </a:p>
        </p:txBody>
      </p:sp>
      <p:pic>
        <p:nvPicPr>
          <p:cNvPr id="4" name="Imagem 3" descr="Imagem 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00504"/>
            <a:ext cx="7863282" cy="164307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Conduzem corrente elétrica na presença de água, pois liberam íons em solução. Como estes íons são possuidores de cargas positivas e negativas, estas possibilitam a condução de corrente elétrica. O que não ocorre no estado sólido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Quanto à força e solubilidade: a solubilidade está relacionada à condução de corrente elétrica numa solução básica. Será mais solúvel a base que melhor conduzir corrente elétrica. E a base que melhor conduzir corrente elétrica maior será sua força.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200" b="1" dirty="0" smtClean="0">
                <a:latin typeface="+mj-lt"/>
              </a:rPr>
              <a:t>Quanto ao valor de pH: compostos que possuem valor de pH acima de 7 são considerados básicos, quanto maior o valor de pH de uma solução mais forte será a base.</a:t>
            </a:r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Ácidos fortes geram bases fracas e bases fortes geram ácidos fracos.</a:t>
            </a:r>
          </a:p>
          <a:p>
            <a:endParaRPr lang="pt-BR" sz="4000" b="1" dirty="0" smtClean="0">
              <a:latin typeface="+mj-lt"/>
            </a:endParaRPr>
          </a:p>
          <a:p>
            <a:pPr>
              <a:buNone/>
            </a:pPr>
            <a:r>
              <a:rPr lang="pt-BR" sz="3200" b="1" dirty="0" smtClean="0">
                <a:latin typeface="+mj-lt"/>
              </a:rPr>
              <a:t>  </a:t>
            </a:r>
          </a:p>
          <a:p>
            <a:pPr>
              <a:buNone/>
            </a:pPr>
            <a:endParaRPr lang="pt-BR" sz="3200" b="1" dirty="0" smtClean="0">
              <a:latin typeface="+mj-lt"/>
            </a:endParaRPr>
          </a:p>
          <a:p>
            <a:pPr>
              <a:buNone/>
            </a:pPr>
            <a:r>
              <a:rPr lang="pt-BR" sz="3200" b="1" dirty="0" smtClean="0"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SO</a:t>
            </a:r>
            <a:r>
              <a:rPr lang="pt-BR" sz="3200" b="1" baseline="-25000" dirty="0" smtClean="0">
                <a:latin typeface="+mj-lt"/>
              </a:rPr>
              <a:t>4    </a:t>
            </a:r>
            <a:r>
              <a:rPr lang="pt-BR" sz="3200" b="1" dirty="0" smtClean="0">
                <a:latin typeface="+mj-lt"/>
              </a:rPr>
              <a:t>+   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	         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     </a:t>
            </a:r>
            <a:r>
              <a:rPr lang="pt-BR" sz="3200" b="1" dirty="0" smtClean="0">
                <a:latin typeface="+mj-lt"/>
              </a:rPr>
              <a:t>+     HSO</a:t>
            </a:r>
            <a:r>
              <a:rPr lang="pt-BR" sz="3200" b="1" baseline="-25000" dirty="0" smtClean="0">
                <a:latin typeface="+mj-lt"/>
              </a:rPr>
              <a:t>4</a:t>
            </a:r>
            <a:r>
              <a:rPr lang="pt-BR" sz="3200" b="1" dirty="0" smtClean="0">
                <a:latin typeface="+mj-lt"/>
              </a:rPr>
              <a:t>ˉ</a:t>
            </a:r>
          </a:p>
          <a:p>
            <a:pPr>
              <a:buNone/>
            </a:pP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ác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. forte    </a:t>
            </a:r>
            <a:r>
              <a:rPr lang="pt-BR" sz="3200" b="1" dirty="0" smtClean="0">
                <a:solidFill>
                  <a:srgbClr val="0070C0"/>
                </a:solidFill>
                <a:latin typeface="+mj-lt"/>
              </a:rPr>
              <a:t>b. fraca          </a:t>
            </a:r>
            <a:r>
              <a:rPr lang="pt-BR" sz="3200" b="1" dirty="0" err="1" smtClean="0">
                <a:solidFill>
                  <a:srgbClr val="0070C0"/>
                </a:solidFill>
                <a:latin typeface="+mj-lt"/>
              </a:rPr>
              <a:t>ác</a:t>
            </a:r>
            <a:r>
              <a:rPr lang="pt-BR" sz="3200" b="1" dirty="0" smtClean="0">
                <a:solidFill>
                  <a:srgbClr val="0070C0"/>
                </a:solidFill>
                <a:latin typeface="+mj-lt"/>
              </a:rPr>
              <a:t>. forte  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b. fraca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3428992" y="342900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rot="10800000">
            <a:off x="3428992" y="328612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600" b="1" dirty="0" smtClean="0">
                <a:latin typeface="+mj-lt"/>
              </a:rPr>
              <a:t>Tanto os ácidos quanto as bases reagem com indicadores, contudo os indicadores não influenciam na formação dos produtos.</a:t>
            </a:r>
            <a:endParaRPr lang="pt-BR" sz="3600" b="1" dirty="0">
              <a:latin typeface="+mj-lt"/>
            </a:endParaRPr>
          </a:p>
        </p:txBody>
      </p:sp>
      <p:pic>
        <p:nvPicPr>
          <p:cNvPr id="4" name="Imagem 3" descr="indicado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429000"/>
            <a:ext cx="5286412" cy="2788363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acomu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14422"/>
            <a:ext cx="7083380" cy="392909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09582">
            <a:off x="357158" y="1714488"/>
            <a:ext cx="2543175" cy="179070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  <a:effectLst/>
              </a:rPr>
              <a:t>Em sua opinião, o que são ácidos?</a:t>
            </a:r>
            <a:endParaRPr lang="pt-BR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Imagem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929066"/>
            <a:ext cx="2862270" cy="2474037"/>
          </a:xfrm>
          <a:prstGeom prst="rect">
            <a:avLst/>
          </a:prstGeom>
        </p:spPr>
      </p:pic>
      <p:pic>
        <p:nvPicPr>
          <p:cNvPr id="8" name="Imagem 7" descr="acom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1500174"/>
            <a:ext cx="3257557" cy="2306549"/>
          </a:xfrm>
          <a:prstGeom prst="rect">
            <a:avLst/>
          </a:prstGeom>
        </p:spPr>
      </p:pic>
      <p:pic>
        <p:nvPicPr>
          <p:cNvPr id="9" name="Imagem 8" descr="ADN_Mágico_Despertar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000504"/>
            <a:ext cx="2565502" cy="24145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0"/>
            <a:ext cx="9144000" cy="5857892"/>
          </a:xfrm>
        </p:spPr>
        <p:txBody>
          <a:bodyPr>
            <a:normAutofit/>
          </a:bodyPr>
          <a:lstStyle/>
          <a:p>
            <a:endParaRPr lang="pt-BR" sz="4000" b="1" dirty="0" smtClean="0">
              <a:latin typeface="+mj-lt"/>
            </a:endParaRPr>
          </a:p>
          <a:p>
            <a:pPr algn="just"/>
            <a:r>
              <a:rPr lang="pt-BR" sz="4000" b="1" dirty="0" smtClean="0">
                <a:latin typeface="+mj-lt"/>
              </a:rPr>
              <a:t>Ácido é toda substância </a:t>
            </a:r>
            <a:r>
              <a:rPr lang="pt-BR" sz="4000" b="1" dirty="0" smtClean="0">
                <a:latin typeface="+mj-lt"/>
              </a:rPr>
              <a:t>que, </a:t>
            </a:r>
            <a:r>
              <a:rPr lang="pt-BR" sz="4000" b="1" dirty="0" smtClean="0">
                <a:latin typeface="+mj-lt"/>
              </a:rPr>
              <a:t>em presença de </a:t>
            </a:r>
            <a:r>
              <a:rPr lang="pt-BR" sz="4000" b="1" dirty="0" smtClean="0">
                <a:latin typeface="+mj-lt"/>
              </a:rPr>
              <a:t>água, </a:t>
            </a:r>
            <a:r>
              <a:rPr lang="pt-BR" sz="4000" b="1" dirty="0" smtClean="0">
                <a:latin typeface="+mj-lt"/>
              </a:rPr>
              <a:t>se </a:t>
            </a:r>
            <a:r>
              <a:rPr lang="pt-BR" sz="4000" b="1" dirty="0" smtClean="0">
                <a:latin typeface="+mj-lt"/>
              </a:rPr>
              <a:t>ioniza liberando </a:t>
            </a:r>
            <a:r>
              <a:rPr lang="pt-BR" sz="4000" b="1" dirty="0" smtClean="0">
                <a:latin typeface="+mj-lt"/>
              </a:rPr>
              <a:t>cátions H</a:t>
            </a:r>
            <a:r>
              <a:rPr lang="pt-BR" sz="4000" b="1" baseline="30000" dirty="0" smtClean="0">
                <a:latin typeface="+mj-lt"/>
              </a:rPr>
              <a:t>+</a:t>
            </a:r>
            <a:r>
              <a:rPr lang="pt-BR" sz="4000" b="1" dirty="0" smtClean="0">
                <a:latin typeface="+mj-lt"/>
              </a:rPr>
              <a:t> na solução.</a:t>
            </a:r>
            <a:endParaRPr lang="pt-BR" sz="4000" b="1" dirty="0">
              <a:latin typeface="+mj-lt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endParaRPr lang="pt-BR" sz="4000" b="1" dirty="0" smtClean="0">
              <a:latin typeface="+mj-lt"/>
            </a:endParaRPr>
          </a:p>
          <a:p>
            <a:pPr algn="just"/>
            <a:r>
              <a:rPr lang="pt-BR" sz="4000" b="1" dirty="0" smtClean="0">
                <a:latin typeface="+mj-lt"/>
              </a:rPr>
              <a:t>Ácido é toda substância </a:t>
            </a:r>
            <a:r>
              <a:rPr lang="pt-BR" sz="4000" b="1" dirty="0" smtClean="0">
                <a:latin typeface="+mj-lt"/>
              </a:rPr>
              <a:t>que, </a:t>
            </a:r>
            <a:r>
              <a:rPr lang="pt-BR" sz="4000" b="1" dirty="0" smtClean="0">
                <a:latin typeface="+mj-lt"/>
              </a:rPr>
              <a:t>em presença de </a:t>
            </a:r>
            <a:r>
              <a:rPr lang="pt-BR" sz="4000" b="1" dirty="0" smtClean="0">
                <a:latin typeface="+mj-lt"/>
              </a:rPr>
              <a:t>água, </a:t>
            </a:r>
            <a:r>
              <a:rPr lang="pt-BR" sz="4000" b="1" dirty="0" smtClean="0">
                <a:latin typeface="+mj-lt"/>
              </a:rPr>
              <a:t>se </a:t>
            </a:r>
            <a:r>
              <a:rPr lang="pt-BR" sz="4000" b="1" dirty="0" smtClean="0">
                <a:latin typeface="+mj-lt"/>
              </a:rPr>
              <a:t>ioniza liberando </a:t>
            </a:r>
            <a:r>
              <a:rPr lang="pt-BR" sz="4000" b="1" dirty="0" smtClean="0">
                <a:latin typeface="+mj-lt"/>
              </a:rPr>
              <a:t>cátions H</a:t>
            </a:r>
            <a:r>
              <a:rPr lang="pt-BR" sz="4000" b="1" baseline="30000" dirty="0" smtClean="0">
                <a:latin typeface="+mj-lt"/>
              </a:rPr>
              <a:t>+</a:t>
            </a:r>
            <a:r>
              <a:rPr lang="pt-BR" sz="4000" b="1" dirty="0" smtClean="0">
                <a:latin typeface="+mj-lt"/>
              </a:rPr>
              <a:t> na solução.</a:t>
            </a:r>
          </a:p>
          <a:p>
            <a:endParaRPr lang="pt-BR" sz="4000" b="1" dirty="0" smtClean="0">
              <a:latin typeface="+mj-lt"/>
            </a:endParaRPr>
          </a:p>
          <a:p>
            <a:r>
              <a:rPr lang="pt-BR" sz="4000" b="1" dirty="0" err="1" smtClean="0">
                <a:latin typeface="+mj-lt"/>
              </a:rPr>
              <a:t>HCℓ</a:t>
            </a:r>
            <a:r>
              <a:rPr lang="pt-BR" sz="4000" b="1" dirty="0" smtClean="0">
                <a:latin typeface="+mj-lt"/>
              </a:rPr>
              <a:t> + </a:t>
            </a:r>
            <a:r>
              <a:rPr lang="pt-BR" sz="40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4000" b="1" baseline="-25000" dirty="0" smtClean="0">
                <a:latin typeface="+mj-lt"/>
              </a:rPr>
              <a:t>2</a:t>
            </a:r>
            <a:r>
              <a:rPr lang="pt-BR" sz="4000" b="1" dirty="0" smtClean="0">
                <a:latin typeface="+mj-lt"/>
              </a:rPr>
              <a:t>O  	    </a:t>
            </a:r>
            <a:r>
              <a:rPr lang="pt-BR" sz="40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4000" b="1" baseline="-25000" dirty="0" smtClean="0">
                <a:latin typeface="+mj-lt"/>
              </a:rPr>
              <a:t>3</a:t>
            </a:r>
            <a:r>
              <a:rPr lang="pt-BR" sz="4000" b="1" dirty="0" smtClean="0">
                <a:latin typeface="+mj-lt"/>
              </a:rPr>
              <a:t>O</a:t>
            </a:r>
            <a:r>
              <a:rPr lang="pt-BR" sz="4000" b="1" baseline="30000" dirty="0" smtClean="0">
                <a:latin typeface="+mj-lt"/>
              </a:rPr>
              <a:t>+</a:t>
            </a:r>
            <a:r>
              <a:rPr lang="pt-BR" sz="4000" b="1" dirty="0" smtClean="0">
                <a:latin typeface="+mj-lt"/>
              </a:rPr>
              <a:t> + Cℓˉ</a:t>
            </a:r>
          </a:p>
          <a:p>
            <a:endParaRPr lang="pt-BR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143240" y="364331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rot="10800000">
            <a:off x="3143240" y="350043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5811823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Eles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Monoácidos: liberam 1 hidrogênio;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HCℓ</a:t>
            </a:r>
            <a:r>
              <a:rPr lang="pt-BR" sz="3200" b="1" dirty="0" smtClean="0">
                <a:latin typeface="+mj-lt"/>
              </a:rPr>
              <a:t> +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   	            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 + Cℓˉ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4000" b="1" dirty="0" smtClean="0">
              <a:latin typeface="+mj-lt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786050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>
            <a:off x="2786050" y="171448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Eles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Monoácidos: liberam 1 hidrogênio;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HCℓ</a:t>
            </a:r>
            <a:r>
              <a:rPr lang="pt-BR" sz="3200" b="1" dirty="0" smtClean="0">
                <a:latin typeface="+mj-lt"/>
              </a:rPr>
              <a:t> +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   	            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 + Cℓˉ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Diácidos: liberam 2 hidrogênios;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SO</a:t>
            </a:r>
            <a:r>
              <a:rPr lang="pt-BR" sz="3200" b="1" baseline="-25000" dirty="0" smtClean="0">
                <a:latin typeface="+mj-lt"/>
              </a:rPr>
              <a:t>4 </a:t>
            </a:r>
            <a:r>
              <a:rPr lang="pt-BR" sz="3200" b="1" dirty="0" smtClean="0">
                <a:latin typeface="+mj-lt"/>
              </a:rPr>
              <a:t>+2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	     2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 </a:t>
            </a:r>
            <a:r>
              <a:rPr lang="pt-BR" sz="3200" b="1" dirty="0" smtClean="0">
                <a:latin typeface="+mj-lt"/>
              </a:rPr>
              <a:t>+ SO</a:t>
            </a:r>
            <a:r>
              <a:rPr lang="pt-BR" sz="3200" b="1" baseline="-25000" dirty="0" smtClean="0">
                <a:latin typeface="+mj-lt"/>
              </a:rPr>
              <a:t>4</a:t>
            </a:r>
            <a:r>
              <a:rPr lang="pt-BR" sz="3200" b="1" baseline="30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ˉ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2786050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rot="10800000">
            <a:off x="300036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000364" y="335756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0800000">
            <a:off x="2786050" y="171448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5954699"/>
          </a:xfrm>
        </p:spPr>
        <p:txBody>
          <a:bodyPr/>
          <a:lstStyle/>
          <a:p>
            <a:r>
              <a:rPr lang="pt-BR" sz="4000" b="1" dirty="0" smtClean="0">
                <a:latin typeface="+mj-lt"/>
              </a:rPr>
              <a:t>Eles podem ser: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Monoácidos: liberam 1 hidrogênio;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dirty="0" err="1" smtClean="0">
                <a:latin typeface="+mj-lt"/>
              </a:rPr>
              <a:t>Cℓ</a:t>
            </a:r>
            <a:r>
              <a:rPr lang="pt-BR" sz="3200" b="1" dirty="0" smtClean="0">
                <a:latin typeface="+mj-lt"/>
              </a:rPr>
              <a:t> + 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   	            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</a:t>
            </a:r>
            <a:r>
              <a:rPr lang="pt-BR" sz="3200" b="1" dirty="0" smtClean="0">
                <a:latin typeface="+mj-lt"/>
              </a:rPr>
              <a:t> + Cℓˉ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latin typeface="+mj-lt"/>
              </a:rPr>
              <a:t>Diácidos: liberam 2 hidrogênios;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SO</a:t>
            </a:r>
            <a:r>
              <a:rPr lang="pt-BR" sz="3200" b="1" baseline="-25000" dirty="0" smtClean="0">
                <a:latin typeface="+mj-lt"/>
              </a:rPr>
              <a:t>4 </a:t>
            </a:r>
            <a:r>
              <a:rPr lang="pt-BR" sz="3200" b="1" dirty="0" smtClean="0">
                <a:latin typeface="+mj-lt"/>
              </a:rPr>
              <a:t>+2 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 	     2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 </a:t>
            </a:r>
            <a:r>
              <a:rPr lang="pt-BR" sz="3200" b="1" dirty="0" smtClean="0">
                <a:latin typeface="+mj-lt"/>
              </a:rPr>
              <a:t>+ SO</a:t>
            </a:r>
            <a:r>
              <a:rPr lang="pt-BR" sz="3200" b="1" baseline="-25000" dirty="0" smtClean="0">
                <a:latin typeface="+mj-lt"/>
              </a:rPr>
              <a:t>4</a:t>
            </a:r>
            <a:r>
              <a:rPr lang="pt-BR" sz="3200" b="1" baseline="30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ˉ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err="1" smtClean="0">
                <a:latin typeface="+mj-lt"/>
              </a:rPr>
              <a:t>Triácidos</a:t>
            </a:r>
            <a:r>
              <a:rPr lang="pt-BR" sz="3200" b="1" dirty="0" smtClean="0">
                <a:latin typeface="+mj-lt"/>
              </a:rPr>
              <a:t>: liberam 3 hidrogênios no meio;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PO</a:t>
            </a:r>
            <a:r>
              <a:rPr lang="pt-BR" sz="3200" b="1" baseline="-25000" dirty="0" smtClean="0">
                <a:latin typeface="+mj-lt"/>
              </a:rPr>
              <a:t>4 </a:t>
            </a:r>
            <a:r>
              <a:rPr lang="pt-BR" sz="3200" b="1" dirty="0" smtClean="0">
                <a:latin typeface="+mj-lt"/>
              </a:rPr>
              <a:t>+ H</a:t>
            </a:r>
            <a:r>
              <a:rPr lang="pt-BR" sz="3200" b="1" baseline="-25000" dirty="0" smtClean="0">
                <a:latin typeface="+mj-lt"/>
              </a:rPr>
              <a:t>2</a:t>
            </a:r>
            <a:r>
              <a:rPr lang="pt-BR" sz="3200" b="1" dirty="0" smtClean="0">
                <a:latin typeface="+mj-lt"/>
              </a:rPr>
              <a:t>O 	             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H</a:t>
            </a:r>
            <a:r>
              <a:rPr lang="pt-BR" sz="3200" b="1" baseline="-25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O</a:t>
            </a:r>
            <a:r>
              <a:rPr lang="pt-BR" sz="3200" b="1" baseline="30000" dirty="0" smtClean="0">
                <a:latin typeface="+mj-lt"/>
              </a:rPr>
              <a:t>+  </a:t>
            </a:r>
            <a:r>
              <a:rPr lang="pt-BR" sz="3200" b="1" dirty="0" smtClean="0">
                <a:latin typeface="+mj-lt"/>
              </a:rPr>
              <a:t>+  PO</a:t>
            </a:r>
            <a:r>
              <a:rPr lang="pt-BR" sz="3200" b="1" baseline="-25000" dirty="0" smtClean="0">
                <a:latin typeface="+mj-lt"/>
              </a:rPr>
              <a:t>4</a:t>
            </a:r>
            <a:r>
              <a:rPr lang="pt-BR" sz="3200" b="1" baseline="30000" dirty="0" smtClean="0">
                <a:latin typeface="+mj-lt"/>
              </a:rPr>
              <a:t>3</a:t>
            </a:r>
            <a:r>
              <a:rPr lang="pt-BR" sz="3200" b="1" dirty="0" smtClean="0">
                <a:latin typeface="+mj-lt"/>
              </a:rPr>
              <a:t>ˉ + H</a:t>
            </a:r>
            <a:r>
              <a:rPr lang="pt-BR" sz="3200" b="1" baseline="-25000" dirty="0" smtClean="0">
                <a:latin typeface="+mj-lt"/>
              </a:rPr>
              <a:t>2</a:t>
            </a:r>
            <a:endParaRPr lang="pt-BR" sz="3200" b="1" dirty="0" smtClean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b="1" dirty="0" smtClean="0">
              <a:latin typeface="+mj-lt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3200" b="1" dirty="0" smtClean="0">
              <a:latin typeface="+mj-lt"/>
            </a:endParaRPr>
          </a:p>
          <a:p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786050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3000364" y="335756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0800000">
            <a:off x="2786050" y="171448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0800000">
            <a:off x="300036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928926" y="485776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10800000">
            <a:off x="2928926" y="471488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857628"/>
            <a:ext cx="2114550" cy="2162175"/>
          </a:xfrm>
          <a:prstGeom prst="rect">
            <a:avLst/>
          </a:prstGeom>
        </p:spPr>
      </p:pic>
      <p:pic>
        <p:nvPicPr>
          <p:cNvPr id="5" name="Imagem 4" descr="54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785926"/>
            <a:ext cx="3285851" cy="2307344"/>
          </a:xfrm>
          <a:prstGeom prst="rect">
            <a:avLst/>
          </a:prstGeom>
        </p:spPr>
      </p:pic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857364"/>
            <a:ext cx="3647287" cy="285752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+mj-lt"/>
              </a:rPr>
              <a:t>Algumas propriedades dos ácidos:</a:t>
            </a:r>
          </a:p>
          <a:p>
            <a:endParaRPr lang="pt-BR" sz="4000" b="1" dirty="0" smtClean="0">
              <a:latin typeface="+mj-lt"/>
            </a:endParaRPr>
          </a:p>
          <a:p>
            <a:r>
              <a:rPr lang="pt-BR" sz="3200" b="1" dirty="0" smtClean="0">
                <a:latin typeface="+mj-lt"/>
              </a:rPr>
              <a:t>Sabor ácido:</a:t>
            </a: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pPr>
              <a:buNone/>
            </a:pPr>
            <a:r>
              <a:rPr lang="pt-BR" sz="3200" b="1" dirty="0" smtClean="0">
                <a:latin typeface="+mj-lt"/>
              </a:rPr>
              <a:t>                                 </a:t>
            </a:r>
          </a:p>
          <a:p>
            <a:pPr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					</a:t>
            </a:r>
            <a:r>
              <a:rPr lang="pt-BR" sz="32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ácido cítrico</a:t>
            </a:r>
          </a:p>
          <a:p>
            <a:pPr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ácido </a:t>
            </a: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málico</a:t>
            </a:r>
            <a:endParaRPr lang="pt-BR" sz="32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+mj-lt"/>
              </a:rPr>
              <a:t>					       ácido </a:t>
            </a:r>
            <a:r>
              <a:rPr lang="pt-BR" sz="3200" b="1" dirty="0" err="1" smtClean="0">
                <a:solidFill>
                  <a:srgbClr val="FF0000"/>
                </a:solidFill>
                <a:latin typeface="+mj-lt"/>
              </a:rPr>
              <a:t>tartárico</a:t>
            </a:r>
            <a:endParaRPr lang="pt-BR" sz="3200" b="1" dirty="0" smtClean="0">
              <a:solidFill>
                <a:srgbClr val="FF0000"/>
              </a:solidFill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 smtClean="0">
              <a:latin typeface="+mj-lt"/>
            </a:endParaRPr>
          </a:p>
          <a:p>
            <a:endParaRPr lang="pt-BR" sz="3200" b="1" dirty="0">
              <a:latin typeface="+mj-lt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566</Words>
  <PresentationFormat>Apresentação na tela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Concurso</vt:lpstr>
      <vt:lpstr> ÁCIDOS     &amp;                    BASES</vt:lpstr>
      <vt:lpstr>Em sua opinião, o que são ácidos?</vt:lpstr>
      <vt:lpstr>Em sua opinião, o que são ácidos?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ÁCIDOS     &amp;                    BASES</dc:title>
  <dc:creator>Geovane</dc:creator>
  <cp:lastModifiedBy>Geovane</cp:lastModifiedBy>
  <cp:revision>29</cp:revision>
  <dcterms:created xsi:type="dcterms:W3CDTF">2013-04-26T03:28:12Z</dcterms:created>
  <dcterms:modified xsi:type="dcterms:W3CDTF">2013-04-26T15:29:01Z</dcterms:modified>
</cp:coreProperties>
</file>