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599525" cy="32399288"/>
  <p:notesSz cx="7559675" cy="10691813"/>
  <p:defaultTextStyle>
    <a:defPPr>
      <a:defRPr lang="en-GB"/>
    </a:defPPr>
    <a:lvl1pPr algn="l" defTabSz="39926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1pPr>
    <a:lvl2pPr marL="660260" indent="-253946" algn="l" defTabSz="39926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2pPr>
    <a:lvl3pPr marL="1015784" indent="-203157" algn="l" defTabSz="39926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3pPr>
    <a:lvl4pPr marL="1422098" indent="-203157" algn="l" defTabSz="39926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4pPr>
    <a:lvl5pPr marL="1828411" indent="-203157" algn="l" defTabSz="39926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DejaVu Sans" charset="0"/>
      </a:defRPr>
    </a:lvl5pPr>
    <a:lvl6pPr marL="2031568" algn="l" defTabSz="812627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6pPr>
    <a:lvl7pPr marL="2437882" algn="l" defTabSz="812627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7pPr>
    <a:lvl8pPr marL="2844195" algn="l" defTabSz="812627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8pPr>
    <a:lvl9pPr marL="3250509" algn="l" defTabSz="812627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4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2382" y="2382"/>
      </p:cViewPr>
      <p:guideLst>
        <p:guide orient="horz" pos="1944"/>
        <p:guide pos="216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441575" y="812800"/>
            <a:ext cx="2663825" cy="399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0"/>
            <a:ext cx="3273425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279900" y="0"/>
            <a:ext cx="3273425" cy="528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10155238"/>
            <a:ext cx="3273425" cy="52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5238"/>
            <a:ext cx="3268663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69F4777-14E0-43CD-AAD3-28B14936D5C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14818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9926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66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660260" indent="-253946" algn="l" defTabSz="39926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66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015784" indent="-203157" algn="l" defTabSz="39926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66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422098" indent="-203157" algn="l" defTabSz="39926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66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828411" indent="-203157" algn="l" defTabSz="39926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66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031568" algn="l" defTabSz="81262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6pPr>
    <a:lvl7pPr marL="2437882" algn="l" defTabSz="81262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7pPr>
    <a:lvl8pPr marL="2844195" algn="l" defTabSz="81262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8pPr>
    <a:lvl9pPr marL="3250509" algn="l" defTabSz="812627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DB0BB3-ED29-4D21-BD7E-D9F6BA78017C}" type="slidenum">
              <a:rPr lang="pt-BR"/>
              <a:pPr/>
              <a:t>1</a:t>
            </a:fld>
            <a:endParaRPr lang="pt-BR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279900" y="10155238"/>
            <a:ext cx="3271838" cy="52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D4D3001-853C-48DF-9011-620A5889CCD4}" type="slidenum">
              <a:rPr lang="pt-BR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79900" y="10155238"/>
            <a:ext cx="3273425" cy="52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32FDE31-E888-45F7-99B8-CD3E2E993F0E}" type="slidenum">
              <a:rPr lang="pt-BR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443163" y="812800"/>
            <a:ext cx="267176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4113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0204" y="10064510"/>
            <a:ext cx="18359120" cy="694443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40405" y="18358979"/>
            <a:ext cx="15118715" cy="8280183"/>
          </a:xfrm>
        </p:spPr>
        <p:txBody>
          <a:bodyPr/>
          <a:lstStyle>
            <a:lvl1pPr marL="0" indent="0" algn="ctr">
              <a:buNone/>
              <a:defRPr/>
            </a:lvl1pPr>
            <a:lvl2pPr marL="342843" indent="0" algn="ctr">
              <a:buNone/>
              <a:defRPr/>
            </a:lvl2pPr>
            <a:lvl3pPr marL="685688" indent="0" algn="ctr">
              <a:buNone/>
              <a:defRPr/>
            </a:lvl3pPr>
            <a:lvl4pPr marL="1028531" indent="0" algn="ctr">
              <a:buNone/>
              <a:defRPr/>
            </a:lvl4pPr>
            <a:lvl5pPr marL="1371375" indent="0" algn="ctr">
              <a:buNone/>
              <a:defRPr/>
            </a:lvl5pPr>
            <a:lvl6pPr marL="1714218" indent="0" algn="ctr">
              <a:buNone/>
              <a:defRPr/>
            </a:lvl6pPr>
            <a:lvl7pPr marL="2057062" indent="0" algn="ctr">
              <a:buNone/>
              <a:defRPr/>
            </a:lvl7pPr>
            <a:lvl8pPr marL="2399906" indent="0" algn="ctr">
              <a:buNone/>
              <a:defRPr/>
            </a:lvl8pPr>
            <a:lvl9pPr marL="2742749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329425" y="7581598"/>
            <a:ext cx="4748705" cy="1878184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79739" y="7581598"/>
            <a:ext cx="14135403" cy="1878184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5915" y="20819033"/>
            <a:ext cx="18360310" cy="64358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05915" y="13731732"/>
            <a:ext cx="18360310" cy="708730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43" indent="0">
              <a:buNone/>
              <a:defRPr sz="1350"/>
            </a:lvl2pPr>
            <a:lvl3pPr marL="685688" indent="0">
              <a:buNone/>
              <a:defRPr sz="1200"/>
            </a:lvl3pPr>
            <a:lvl4pPr marL="1028531" indent="0">
              <a:buNone/>
              <a:defRPr sz="1050"/>
            </a:lvl4pPr>
            <a:lvl5pPr marL="1371375" indent="0">
              <a:buNone/>
              <a:defRPr sz="1050"/>
            </a:lvl5pPr>
            <a:lvl6pPr marL="1714218" indent="0">
              <a:buNone/>
              <a:defRPr sz="1050"/>
            </a:lvl6pPr>
            <a:lvl7pPr marL="2057062" indent="0">
              <a:buNone/>
              <a:defRPr sz="1050"/>
            </a:lvl7pPr>
            <a:lvl8pPr marL="2399906" indent="0">
              <a:buNone/>
              <a:defRPr sz="1050"/>
            </a:lvl8pPr>
            <a:lvl9pPr marL="2742749" indent="0">
              <a:buNone/>
              <a:defRPr sz="105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79739" y="7581598"/>
            <a:ext cx="9441458" cy="1878184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35480" y="7581598"/>
            <a:ext cx="9442650" cy="1878184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739" y="1297173"/>
            <a:ext cx="19440049" cy="5400119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9739" y="7253019"/>
            <a:ext cx="9543838" cy="30214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3" indent="0">
              <a:buNone/>
              <a:defRPr sz="1500" b="1"/>
            </a:lvl2pPr>
            <a:lvl3pPr marL="685688" indent="0">
              <a:buNone/>
              <a:defRPr sz="1350" b="1"/>
            </a:lvl3pPr>
            <a:lvl4pPr marL="1028531" indent="0">
              <a:buNone/>
              <a:defRPr sz="1200" b="1"/>
            </a:lvl4pPr>
            <a:lvl5pPr marL="1371375" indent="0">
              <a:buNone/>
              <a:defRPr sz="1200" b="1"/>
            </a:lvl5pPr>
            <a:lvl6pPr marL="1714218" indent="0">
              <a:buNone/>
              <a:defRPr sz="1200" b="1"/>
            </a:lvl6pPr>
            <a:lvl7pPr marL="2057062" indent="0">
              <a:buNone/>
              <a:defRPr sz="1200" b="1"/>
            </a:lvl7pPr>
            <a:lvl8pPr marL="2399906" indent="0">
              <a:buNone/>
              <a:defRPr sz="1200" b="1"/>
            </a:lvl8pPr>
            <a:lvl9pPr marL="2742749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79739" y="10274513"/>
            <a:ext cx="9543838" cy="1866755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0972379" y="7253019"/>
            <a:ext cx="9547409" cy="30214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3" indent="0">
              <a:buNone/>
              <a:defRPr sz="1500" b="1"/>
            </a:lvl2pPr>
            <a:lvl3pPr marL="685688" indent="0">
              <a:buNone/>
              <a:defRPr sz="1350" b="1"/>
            </a:lvl3pPr>
            <a:lvl4pPr marL="1028531" indent="0">
              <a:buNone/>
              <a:defRPr sz="1200" b="1"/>
            </a:lvl4pPr>
            <a:lvl5pPr marL="1371375" indent="0">
              <a:buNone/>
              <a:defRPr sz="1200" b="1"/>
            </a:lvl5pPr>
            <a:lvl6pPr marL="1714218" indent="0">
              <a:buNone/>
              <a:defRPr sz="1200" b="1"/>
            </a:lvl6pPr>
            <a:lvl7pPr marL="2057062" indent="0">
              <a:buNone/>
              <a:defRPr sz="1200" b="1"/>
            </a:lvl7pPr>
            <a:lvl8pPr marL="2399906" indent="0">
              <a:buNone/>
              <a:defRPr sz="1200" b="1"/>
            </a:lvl8pPr>
            <a:lvl9pPr marL="2742749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972379" y="10274513"/>
            <a:ext cx="9547409" cy="1866755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739" y="1290030"/>
            <a:ext cx="7105796" cy="549012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45053" y="1290029"/>
            <a:ext cx="12074734" cy="276520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79739" y="6780151"/>
            <a:ext cx="7105796" cy="22161919"/>
          </a:xfrm>
        </p:spPr>
        <p:txBody>
          <a:bodyPr/>
          <a:lstStyle>
            <a:lvl1pPr marL="0" indent="0">
              <a:buNone/>
              <a:defRPr sz="1050"/>
            </a:lvl1pPr>
            <a:lvl2pPr marL="342843" indent="0">
              <a:buNone/>
              <a:defRPr sz="900"/>
            </a:lvl2pPr>
            <a:lvl3pPr marL="685688" indent="0">
              <a:buNone/>
              <a:defRPr sz="750"/>
            </a:lvl3pPr>
            <a:lvl4pPr marL="1028531" indent="0">
              <a:buNone/>
              <a:defRPr sz="675"/>
            </a:lvl4pPr>
            <a:lvl5pPr marL="1371375" indent="0">
              <a:buNone/>
              <a:defRPr sz="675"/>
            </a:lvl5pPr>
            <a:lvl6pPr marL="1714218" indent="0">
              <a:buNone/>
              <a:defRPr sz="675"/>
            </a:lvl6pPr>
            <a:lvl7pPr marL="2057062" indent="0">
              <a:buNone/>
              <a:defRPr sz="675"/>
            </a:lvl7pPr>
            <a:lvl8pPr marL="2399906" indent="0">
              <a:buNone/>
              <a:defRPr sz="675"/>
            </a:lvl8pPr>
            <a:lvl9pPr marL="2742749" indent="0">
              <a:buNone/>
              <a:defRPr sz="675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3241" y="22679074"/>
            <a:ext cx="12960430" cy="267720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33241" y="2894350"/>
            <a:ext cx="12960430" cy="19440430"/>
          </a:xfrm>
        </p:spPr>
        <p:txBody>
          <a:bodyPr/>
          <a:lstStyle>
            <a:lvl1pPr marL="0" indent="0">
              <a:buNone/>
              <a:defRPr sz="2400"/>
            </a:lvl1pPr>
            <a:lvl2pPr marL="342843" indent="0">
              <a:buNone/>
              <a:defRPr sz="2100"/>
            </a:lvl2pPr>
            <a:lvl3pPr marL="685688" indent="0">
              <a:buNone/>
              <a:defRPr sz="1800"/>
            </a:lvl3pPr>
            <a:lvl4pPr marL="1028531" indent="0">
              <a:buNone/>
              <a:defRPr sz="1500"/>
            </a:lvl4pPr>
            <a:lvl5pPr marL="1371375" indent="0">
              <a:buNone/>
              <a:defRPr sz="1500"/>
            </a:lvl5pPr>
            <a:lvl6pPr marL="1714218" indent="0">
              <a:buNone/>
              <a:defRPr sz="1500"/>
            </a:lvl6pPr>
            <a:lvl7pPr marL="2057062" indent="0">
              <a:buNone/>
              <a:defRPr sz="1500"/>
            </a:lvl7pPr>
            <a:lvl8pPr marL="2399906" indent="0">
              <a:buNone/>
              <a:defRPr sz="1500"/>
            </a:lvl8pPr>
            <a:lvl9pPr marL="2742749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233241" y="25356277"/>
            <a:ext cx="12960430" cy="3802941"/>
          </a:xfrm>
        </p:spPr>
        <p:txBody>
          <a:bodyPr/>
          <a:lstStyle>
            <a:lvl1pPr marL="0" indent="0">
              <a:buNone/>
              <a:defRPr sz="1050"/>
            </a:lvl1pPr>
            <a:lvl2pPr marL="342843" indent="0">
              <a:buNone/>
              <a:defRPr sz="900"/>
            </a:lvl2pPr>
            <a:lvl3pPr marL="685688" indent="0">
              <a:buNone/>
              <a:defRPr sz="750"/>
            </a:lvl3pPr>
            <a:lvl4pPr marL="1028531" indent="0">
              <a:buNone/>
              <a:defRPr sz="675"/>
            </a:lvl4pPr>
            <a:lvl5pPr marL="1371375" indent="0">
              <a:buNone/>
              <a:defRPr sz="675"/>
            </a:lvl5pPr>
            <a:lvl6pPr marL="1714218" indent="0">
              <a:buNone/>
              <a:defRPr sz="675"/>
            </a:lvl6pPr>
            <a:lvl7pPr marL="2057062" indent="0">
              <a:buNone/>
              <a:defRPr sz="675"/>
            </a:lvl7pPr>
            <a:lvl8pPr marL="2399906" indent="0">
              <a:buNone/>
              <a:defRPr sz="675"/>
            </a:lvl8pPr>
            <a:lvl9pPr marL="2742749" indent="0">
              <a:buNone/>
              <a:defRPr sz="675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20203" y="10065938"/>
            <a:ext cx="18350787" cy="6934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739" y="7581598"/>
            <a:ext cx="18998391" cy="18781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689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marL="557121" indent="-214278" algn="ctr" defTabSz="33689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cs typeface="DejaVu Sans" charset="0"/>
        </a:defRPr>
      </a:lvl2pPr>
      <a:lvl3pPr marL="857109" indent="-171422" algn="ctr" defTabSz="33689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cs typeface="DejaVu Sans" charset="0"/>
        </a:defRPr>
      </a:lvl3pPr>
      <a:lvl4pPr marL="1199953" indent="-171422" algn="ctr" defTabSz="33689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cs typeface="DejaVu Sans" charset="0"/>
        </a:defRPr>
      </a:lvl4pPr>
      <a:lvl5pPr marL="1542796" indent="-171422" algn="ctr" defTabSz="33689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cs typeface="DejaVu Sans" charset="0"/>
        </a:defRPr>
      </a:lvl5pPr>
      <a:lvl6pPr marL="1885641" indent="-171422" algn="ctr" defTabSz="33689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cs typeface="DejaVu Sans" charset="0"/>
        </a:defRPr>
      </a:lvl6pPr>
      <a:lvl7pPr marL="2228484" indent="-171422" algn="ctr" defTabSz="33689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cs typeface="DejaVu Sans" charset="0"/>
        </a:defRPr>
      </a:lvl7pPr>
      <a:lvl8pPr marL="2571327" indent="-171422" algn="ctr" defTabSz="33689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cs typeface="DejaVu Sans" charset="0"/>
        </a:defRPr>
      </a:lvl8pPr>
      <a:lvl9pPr marL="2914171" indent="-171422" algn="ctr" defTabSz="33689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257133" indent="-257133" algn="l" defTabSz="336892" rtl="0" eaLnBrk="0" fontAlgn="base" hangingPunct="0">
        <a:lnSpc>
          <a:spcPct val="93000"/>
        </a:lnSpc>
        <a:spcBef>
          <a:spcPct val="0"/>
        </a:spcBef>
        <a:spcAft>
          <a:spcPts val="1069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57121" indent="-214278" algn="l" defTabSz="336892" rtl="0" eaLnBrk="0" fontAlgn="base" hangingPunct="0">
        <a:lnSpc>
          <a:spcPct val="93000"/>
        </a:lnSpc>
        <a:spcBef>
          <a:spcPct val="0"/>
        </a:spcBef>
        <a:spcAft>
          <a:spcPts val="854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857109" indent="-171422" algn="l" defTabSz="336892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3pPr>
      <a:lvl4pPr marL="1199953" indent="-171422" algn="l" defTabSz="336892" rtl="0" eaLnBrk="0" fontAlgn="base" hangingPunct="0">
        <a:lnSpc>
          <a:spcPct val="93000"/>
        </a:lnSpc>
        <a:spcBef>
          <a:spcPct val="0"/>
        </a:spcBef>
        <a:spcAft>
          <a:spcPts val="431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4pPr>
      <a:lvl5pPr marL="1542796" indent="-171422" algn="l" defTabSz="336892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5pPr>
      <a:lvl6pPr marL="1885641" indent="-171422" algn="l" defTabSz="336892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6pPr>
      <a:lvl7pPr marL="2228484" indent="-171422" algn="l" defTabSz="336892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7pPr>
      <a:lvl8pPr marL="2571327" indent="-171422" algn="l" defTabSz="336892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8pPr>
      <a:lvl9pPr marL="2914171" indent="-171422" algn="l" defTabSz="336892" rtl="0" eaLnBrk="0" fontAlgn="base" hangingPunct="0">
        <a:lnSpc>
          <a:spcPct val="93000"/>
        </a:lnSpc>
        <a:spcBef>
          <a:spcPct val="0"/>
        </a:spcBef>
        <a:spcAft>
          <a:spcPts val="216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6856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3" algn="l" defTabSz="6856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8" algn="l" defTabSz="6856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31" algn="l" defTabSz="6856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75" algn="l" defTabSz="6856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18" algn="l" defTabSz="6856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62" algn="l" defTabSz="6856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06" algn="l" defTabSz="6856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49" algn="l" defTabSz="68568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870276" y="1388503"/>
            <a:ext cx="13930410" cy="25952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7789" tIns="138760" rIns="277789" bIns="138760" anchor="ctr"/>
          <a:lstStyle/>
          <a:p>
            <a:pPr algn="ctr"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  <a:tab pos="7056865" algn="l"/>
                <a:tab pos="7599702" algn="l"/>
                <a:tab pos="8142537" algn="l"/>
                <a:tab pos="8685373" algn="l"/>
                <a:tab pos="9228209" algn="l"/>
                <a:tab pos="9771045" algn="l"/>
                <a:tab pos="10313880" algn="l"/>
                <a:tab pos="10856716" algn="l"/>
                <a:tab pos="11399552" algn="l"/>
                <a:tab pos="11942387" algn="l"/>
                <a:tab pos="12485224" algn="l"/>
              </a:tabLst>
            </a:pPr>
            <a:r>
              <a:rPr lang="pt-BR" sz="4000" b="1" dirty="0">
                <a:solidFill>
                  <a:srgbClr val="000000"/>
                </a:solidFill>
              </a:rPr>
              <a:t>CONTRIBUIÇÕES DA EDUCAÇÃO AMBIENTAL NO JARDIM ESCOLAR PROMOVENDO O DESENVOLVIMENTO DA APRENDIZAGEM, OBSERVAÇÃO E PESQUISA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085514" y="7198456"/>
            <a:ext cx="9828772" cy="96441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77789" tIns="138760" rIns="277789" bIns="138760"/>
          <a:lstStyle/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8138966" algn="l"/>
                <a:tab pos="8681802" algn="l"/>
                <a:tab pos="9224638" algn="l"/>
                <a:tab pos="9771045" algn="l"/>
                <a:tab pos="10311499" algn="l"/>
                <a:tab pos="10853145" algn="l"/>
                <a:tab pos="11395981" algn="l"/>
                <a:tab pos="11938817" algn="l"/>
                <a:tab pos="11940007" algn="l"/>
              </a:tabLst>
            </a:pPr>
            <a:r>
              <a:rPr lang="pt-BR" sz="3000" dirty="0">
                <a:solidFill>
                  <a:srgbClr val="000000"/>
                </a:solidFill>
              </a:rPr>
              <a:t>		</a:t>
            </a:r>
            <a:r>
              <a:rPr lang="pt-BR" sz="3000" dirty="0" smtClean="0">
                <a:solidFill>
                  <a:srgbClr val="000000"/>
                </a:solidFill>
              </a:rPr>
              <a:t>Para trabalhar a </a:t>
            </a:r>
            <a:r>
              <a:rPr lang="pt-BR" sz="3000" dirty="0">
                <a:solidFill>
                  <a:srgbClr val="000000"/>
                </a:solidFill>
              </a:rPr>
              <a:t>educação permanente e </a:t>
            </a:r>
            <a:r>
              <a:rPr lang="pt-BR" sz="3000" dirty="0" smtClean="0">
                <a:solidFill>
                  <a:srgbClr val="000000"/>
                </a:solidFill>
              </a:rPr>
              <a:t>dinâmica </a:t>
            </a:r>
            <a:r>
              <a:rPr lang="pt-BR" sz="3000" dirty="0">
                <a:solidFill>
                  <a:srgbClr val="000000"/>
                </a:solidFill>
              </a:rPr>
              <a:t>é preciso criar na escola um ambiente capaz de envolver professores, funcionários </a:t>
            </a:r>
            <a:r>
              <a:rPr lang="pt-BR" sz="3000" dirty="0" smtClean="0">
                <a:solidFill>
                  <a:srgbClr val="000000"/>
                </a:solidFill>
              </a:rPr>
              <a:t>e </a:t>
            </a:r>
            <a:r>
              <a:rPr lang="pt-BR" sz="3000" dirty="0" smtClean="0">
                <a:solidFill>
                  <a:srgbClr val="000000"/>
                </a:solidFill>
              </a:rPr>
              <a:t>a comunidade em </a:t>
            </a:r>
            <a:r>
              <a:rPr lang="pt-BR" sz="3000" dirty="0" smtClean="0">
                <a:solidFill>
                  <a:srgbClr val="000000"/>
                </a:solidFill>
              </a:rPr>
              <a:t>geral</a:t>
            </a:r>
            <a:r>
              <a:rPr lang="pt-BR" sz="3000" dirty="0" smtClean="0">
                <a:solidFill>
                  <a:srgbClr val="000000"/>
                </a:solidFill>
              </a:rPr>
              <a:t>. As ações devem estar ligadas </a:t>
            </a:r>
            <a:r>
              <a:rPr lang="pt-BR" sz="3000" dirty="0" smtClean="0">
                <a:solidFill>
                  <a:srgbClr val="000000"/>
                </a:solidFill>
              </a:rPr>
              <a:t>a construção </a:t>
            </a:r>
            <a:r>
              <a:rPr lang="pt-BR" sz="3000" dirty="0" smtClean="0">
                <a:solidFill>
                  <a:srgbClr val="000000"/>
                </a:solidFill>
              </a:rPr>
              <a:t>de uma sociedade </a:t>
            </a:r>
            <a:r>
              <a:rPr lang="pt-BR" sz="3000" dirty="0" smtClean="0">
                <a:solidFill>
                  <a:srgbClr val="000000"/>
                </a:solidFill>
              </a:rPr>
              <a:t>preservacionista e comprometida, não apenas de questões ligadas a </a:t>
            </a:r>
            <a:r>
              <a:rPr lang="pt-BR" sz="3000" dirty="0" smtClean="0">
                <a:solidFill>
                  <a:srgbClr val="000000"/>
                </a:solidFill>
              </a:rPr>
              <a:t>natureza. </a:t>
            </a:r>
            <a:endParaRPr lang="pt-BR" sz="30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8138966" algn="l"/>
                <a:tab pos="8681802" algn="l"/>
                <a:tab pos="9224638" algn="l"/>
                <a:tab pos="9771045" algn="l"/>
                <a:tab pos="10311499" algn="l"/>
                <a:tab pos="10853145" algn="l"/>
                <a:tab pos="11395981" algn="l"/>
                <a:tab pos="11938817" algn="l"/>
                <a:tab pos="11940007" algn="l"/>
              </a:tabLst>
            </a:pPr>
            <a:r>
              <a:rPr lang="pt-BR" sz="3000" dirty="0">
                <a:solidFill>
                  <a:srgbClr val="000000"/>
                </a:solidFill>
              </a:rPr>
              <a:t>		</a:t>
            </a:r>
            <a:r>
              <a:rPr lang="pt-BR" sz="3000" dirty="0" smtClean="0">
                <a:solidFill>
                  <a:srgbClr val="000000"/>
                </a:solidFill>
              </a:rPr>
              <a:t>Esperamos com o desenvolvimento do jardim escolar verificar a importância de uma </a:t>
            </a:r>
            <a:r>
              <a:rPr lang="pt-BR" sz="3000" dirty="0">
                <a:solidFill>
                  <a:srgbClr val="000000"/>
                </a:solidFill>
              </a:rPr>
              <a:t>área verde </a:t>
            </a:r>
            <a:r>
              <a:rPr lang="pt-BR" sz="3000" dirty="0" smtClean="0">
                <a:solidFill>
                  <a:srgbClr val="000000"/>
                </a:solidFill>
              </a:rPr>
              <a:t>dentro </a:t>
            </a:r>
            <a:r>
              <a:rPr lang="pt-BR" sz="3000" dirty="0">
                <a:solidFill>
                  <a:srgbClr val="000000"/>
                </a:solidFill>
              </a:rPr>
              <a:t>de um espaço de </a:t>
            </a:r>
            <a:r>
              <a:rPr lang="pt-BR" sz="3000" dirty="0" smtClean="0">
                <a:solidFill>
                  <a:srgbClr val="000000"/>
                </a:solidFill>
              </a:rPr>
              <a:t>aprendizagem, tornando-se </a:t>
            </a:r>
            <a:r>
              <a:rPr lang="pt-BR" sz="3000" dirty="0">
                <a:solidFill>
                  <a:srgbClr val="000000"/>
                </a:solidFill>
              </a:rPr>
              <a:t>um laboratório </a:t>
            </a:r>
            <a:r>
              <a:rPr lang="pt-BR" sz="3000" dirty="0" smtClean="0">
                <a:solidFill>
                  <a:srgbClr val="000000"/>
                </a:solidFill>
              </a:rPr>
              <a:t>vivo. Adicionalmente,  possibilitar </a:t>
            </a:r>
            <a:r>
              <a:rPr lang="pt-BR" sz="3000" dirty="0">
                <a:solidFill>
                  <a:srgbClr val="000000"/>
                </a:solidFill>
              </a:rPr>
              <a:t>o desenvolvimento de diversas atividades pedagógicas em educação ambiental, unindo teoria e prática de forma </a:t>
            </a:r>
            <a:r>
              <a:rPr lang="pt-BR" sz="3000" dirty="0" smtClean="0">
                <a:solidFill>
                  <a:srgbClr val="000000"/>
                </a:solidFill>
              </a:rPr>
              <a:t>contextualizada. Desta forma, esperamos auxiliar </a:t>
            </a:r>
            <a:r>
              <a:rPr lang="pt-BR" sz="3000" dirty="0">
                <a:solidFill>
                  <a:srgbClr val="000000"/>
                </a:solidFill>
              </a:rPr>
              <a:t>no processo de ensino-aprendizagem e </a:t>
            </a:r>
            <a:r>
              <a:rPr lang="pt-BR" sz="3000" dirty="0" smtClean="0">
                <a:solidFill>
                  <a:srgbClr val="000000"/>
                </a:solidFill>
              </a:rPr>
              <a:t>estreitar </a:t>
            </a:r>
            <a:r>
              <a:rPr lang="pt-BR" sz="3000" dirty="0">
                <a:solidFill>
                  <a:srgbClr val="000000"/>
                </a:solidFill>
              </a:rPr>
              <a:t>relações através da promoção do trabalho coletivo e cooperação entre alunos e </a:t>
            </a:r>
            <a:r>
              <a:rPr lang="pt-BR" sz="3000" dirty="0" smtClean="0">
                <a:solidFill>
                  <a:srgbClr val="000000"/>
                </a:solidFill>
              </a:rPr>
              <a:t>professores. Apresentar aos </a:t>
            </a:r>
            <a:r>
              <a:rPr lang="pt-BR" sz="3000" dirty="0">
                <a:solidFill>
                  <a:srgbClr val="000000"/>
                </a:solidFill>
              </a:rPr>
              <a:t>alunos a problemática da vida urbana, construindo a noção de que o equilíbrio do ambiente é fundamental para a sustentação da vida em nosso planeta.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82059" y="4055184"/>
            <a:ext cx="14463967" cy="4518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490" tIns="33745" rIns="67490" bIns="33745" anchor="ctr"/>
          <a:lstStyle/>
          <a:p>
            <a:pPr algn="ctr"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  <a:tab pos="7056865" algn="l"/>
                <a:tab pos="7599702" algn="l"/>
                <a:tab pos="8142537" algn="l"/>
                <a:tab pos="8685373" algn="l"/>
                <a:tab pos="9228209" algn="l"/>
                <a:tab pos="9771045" algn="l"/>
                <a:tab pos="10313880" algn="l"/>
                <a:tab pos="10856716" algn="l"/>
                <a:tab pos="11399552" algn="l"/>
                <a:tab pos="11942387" algn="l"/>
                <a:tab pos="12485224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Eduardo Alberto Janner¹; Cátia Martins Jardim²; Ronaldo Erichsen³.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92548" y="4679098"/>
            <a:ext cx="19981704" cy="1205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490" tIns="33745" rIns="67490" bIns="33745"/>
          <a:lstStyle/>
          <a:p>
            <a:pPr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  <a:tab pos="7056865" algn="l"/>
                <a:tab pos="7599702" algn="l"/>
                <a:tab pos="8142537" algn="l"/>
                <a:tab pos="8685373" algn="l"/>
                <a:tab pos="9228209" algn="l"/>
                <a:tab pos="9771045" algn="l"/>
                <a:tab pos="10313880" algn="l"/>
                <a:tab pos="10856716" algn="l"/>
                <a:tab pos="11399552" algn="l"/>
                <a:tab pos="11942387" algn="l"/>
                <a:tab pos="12485224" algn="l"/>
              </a:tabLst>
            </a:pPr>
            <a:r>
              <a:rPr lang="pt-BR" sz="2000" baseline="30000" dirty="0">
                <a:solidFill>
                  <a:srgbClr val="000000"/>
                </a:solidFill>
              </a:rPr>
              <a:t>1 </a:t>
            </a:r>
            <a:r>
              <a:rPr lang="pt-BR" sz="2000" dirty="0" smtClean="0">
                <a:solidFill>
                  <a:srgbClr val="000000"/>
                </a:solidFill>
              </a:rPr>
              <a:t>bolsista do PIBID Biologia – </a:t>
            </a:r>
            <a:r>
              <a:rPr lang="pt-BR" sz="2000" dirty="0">
                <a:solidFill>
                  <a:srgbClr val="000000"/>
                </a:solidFill>
              </a:rPr>
              <a:t>UNIPAMPA, </a:t>
            </a:r>
            <a:r>
              <a:rPr lang="pt-BR" sz="2000" dirty="0" smtClean="0">
                <a:solidFill>
                  <a:srgbClr val="000000"/>
                </a:solidFill>
              </a:rPr>
              <a:t>Campus São </a:t>
            </a:r>
            <a:r>
              <a:rPr lang="pt-BR" sz="2000" dirty="0">
                <a:solidFill>
                  <a:srgbClr val="000000"/>
                </a:solidFill>
              </a:rPr>
              <a:t>Gabriel – RS. E-mail: </a:t>
            </a:r>
            <a:r>
              <a:rPr lang="pt-BR" sz="2000" dirty="0">
                <a:solidFill>
                  <a:schemeClr val="tx1"/>
                </a:solidFill>
              </a:rPr>
              <a:t>eduardojanner@gmail.com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  <a:tab pos="7056865" algn="l"/>
                <a:tab pos="7599702" algn="l"/>
                <a:tab pos="8142537" algn="l"/>
                <a:tab pos="8685373" algn="l"/>
                <a:tab pos="9228209" algn="l"/>
                <a:tab pos="9771045" algn="l"/>
                <a:tab pos="10313880" algn="l"/>
                <a:tab pos="10856716" algn="l"/>
                <a:tab pos="11399552" algn="l"/>
                <a:tab pos="11942387" algn="l"/>
                <a:tab pos="12485224" algn="l"/>
              </a:tabLst>
            </a:pPr>
            <a:r>
              <a:rPr lang="pt-BR" sz="2000" dirty="0">
                <a:solidFill>
                  <a:schemeClr val="tx1"/>
                </a:solidFill>
              </a:rPr>
              <a:t>² </a:t>
            </a:r>
            <a:r>
              <a:rPr lang="pt-BR" sz="2000" dirty="0" smtClean="0">
                <a:solidFill>
                  <a:schemeClr val="tx1"/>
                </a:solidFill>
              </a:rPr>
              <a:t>Supervisora </a:t>
            </a:r>
            <a:r>
              <a:rPr lang="pt-BR" sz="2000" dirty="0" smtClean="0">
                <a:solidFill>
                  <a:srgbClr val="000000"/>
                </a:solidFill>
              </a:rPr>
              <a:t>PIBID Biologia – UNIPAMPA, </a:t>
            </a:r>
            <a:r>
              <a:rPr lang="pt-BR" sz="2000" dirty="0" smtClean="0">
                <a:solidFill>
                  <a:schemeClr val="tx1"/>
                </a:solidFill>
              </a:rPr>
              <a:t>Professora na </a:t>
            </a:r>
            <a:r>
              <a:rPr lang="pt-BR" sz="2000" dirty="0">
                <a:solidFill>
                  <a:schemeClr val="tx1"/>
                </a:solidFill>
              </a:rPr>
              <a:t>Escola Estadual Fernando </a:t>
            </a:r>
            <a:r>
              <a:rPr lang="pt-BR" sz="2000" dirty="0" err="1" smtClean="0">
                <a:solidFill>
                  <a:schemeClr val="tx1"/>
                </a:solidFill>
              </a:rPr>
              <a:t>Abbott</a:t>
            </a:r>
            <a:r>
              <a:rPr lang="pt-BR" sz="2000" dirty="0" smtClean="0">
                <a:solidFill>
                  <a:schemeClr val="tx1"/>
                </a:solidFill>
              </a:rPr>
              <a:t>, </a:t>
            </a:r>
            <a:r>
              <a:rPr lang="pt-BR" sz="2000" dirty="0">
                <a:solidFill>
                  <a:schemeClr val="tx1"/>
                </a:solidFill>
              </a:rPr>
              <a:t>São Gabriel – RS. E-mail: catiamjardim@gmail.com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  <a:tab pos="7056865" algn="l"/>
                <a:tab pos="7599702" algn="l"/>
                <a:tab pos="8142537" algn="l"/>
                <a:tab pos="8685373" algn="l"/>
                <a:tab pos="9228209" algn="l"/>
                <a:tab pos="9771045" algn="l"/>
                <a:tab pos="10313880" algn="l"/>
                <a:tab pos="10856716" algn="l"/>
                <a:tab pos="11399552" algn="l"/>
                <a:tab pos="11942387" algn="l"/>
                <a:tab pos="12485224" algn="l"/>
              </a:tabLst>
            </a:pPr>
            <a:r>
              <a:rPr lang="pt-BR" sz="2000" dirty="0">
                <a:solidFill>
                  <a:schemeClr val="tx1"/>
                </a:solidFill>
              </a:rPr>
              <a:t>³ </a:t>
            </a:r>
            <a:r>
              <a:rPr lang="pt-BR" sz="2000" dirty="0" smtClean="0">
                <a:solidFill>
                  <a:schemeClr val="tx1"/>
                </a:solidFill>
              </a:rPr>
              <a:t>Universidade </a:t>
            </a:r>
            <a:r>
              <a:rPr lang="pt-BR" sz="2000" dirty="0">
                <a:solidFill>
                  <a:schemeClr val="tx1"/>
                </a:solidFill>
              </a:rPr>
              <a:t>Federal do Pampa, São Gabriel – RS. E-mail: ronaldoerichsen@gmail.com </a:t>
            </a:r>
          </a:p>
          <a:p>
            <a:pPr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  <a:tab pos="7056865" algn="l"/>
                <a:tab pos="7599702" algn="l"/>
                <a:tab pos="8142537" algn="l"/>
                <a:tab pos="8685373" algn="l"/>
                <a:tab pos="9228209" algn="l"/>
                <a:tab pos="9771045" algn="l"/>
                <a:tab pos="10313880" algn="l"/>
                <a:tab pos="10856716" algn="l"/>
                <a:tab pos="11399552" algn="l"/>
                <a:tab pos="11942387" algn="l"/>
                <a:tab pos="12485224" algn="l"/>
              </a:tabLst>
            </a:pPr>
            <a:endParaRPr lang="pt-BR" sz="2000" dirty="0">
              <a:solidFill>
                <a:srgbClr val="3333CC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06861" y="7156350"/>
            <a:ext cx="9378521" cy="56142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490" tIns="33745" rIns="67490" bIns="33745"/>
          <a:lstStyle/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>
                <a:solidFill>
                  <a:srgbClr val="000000"/>
                </a:solidFill>
              </a:rPr>
              <a:t>		A </a:t>
            </a:r>
            <a:r>
              <a:rPr lang="pt-BR" sz="3000" dirty="0" smtClean="0">
                <a:solidFill>
                  <a:srgbClr val="000000"/>
                </a:solidFill>
              </a:rPr>
              <a:t>implantação de jardins em escolas pode potencializar a aprendizagem e o interesse do aluno pela escola e pelo meio ambiente. Especialmente, em escolas onde </a:t>
            </a:r>
            <a:r>
              <a:rPr lang="pt-BR" sz="3000" dirty="0">
                <a:solidFill>
                  <a:srgbClr val="000000"/>
                </a:solidFill>
              </a:rPr>
              <a:t>grande parte da sua estrutura física é formada </a:t>
            </a:r>
            <a:r>
              <a:rPr lang="pt-BR" sz="3000" dirty="0" smtClean="0">
                <a:solidFill>
                  <a:srgbClr val="000000"/>
                </a:solidFill>
              </a:rPr>
              <a:t>por concreto.  </a:t>
            </a:r>
            <a:endParaRPr lang="pt-BR" sz="30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>
                <a:solidFill>
                  <a:srgbClr val="000000"/>
                </a:solidFill>
              </a:rPr>
              <a:t>	</a:t>
            </a:r>
            <a:r>
              <a:rPr lang="pt-BR" sz="3000" dirty="0" smtClean="0">
                <a:solidFill>
                  <a:srgbClr val="000000"/>
                </a:solidFill>
              </a:rPr>
              <a:t>	O </a:t>
            </a:r>
            <a:r>
              <a:rPr lang="pt-BR" sz="3000" dirty="0">
                <a:solidFill>
                  <a:srgbClr val="000000"/>
                </a:solidFill>
              </a:rPr>
              <a:t>jardim </a:t>
            </a:r>
            <a:r>
              <a:rPr lang="pt-BR" sz="3000" dirty="0" smtClean="0">
                <a:solidFill>
                  <a:srgbClr val="000000"/>
                </a:solidFill>
              </a:rPr>
              <a:t>escolar integra diversas </a:t>
            </a:r>
            <a:r>
              <a:rPr lang="pt-BR" sz="3000" dirty="0">
                <a:solidFill>
                  <a:srgbClr val="000000"/>
                </a:solidFill>
              </a:rPr>
              <a:t>oportunidades e recursos de </a:t>
            </a:r>
            <a:r>
              <a:rPr lang="pt-BR" sz="3000" dirty="0" smtClean="0">
                <a:solidFill>
                  <a:srgbClr val="000000"/>
                </a:solidFill>
              </a:rPr>
              <a:t>aprendizagem ativa e de Educação Ambiental. Essa ferramenta estabelece </a:t>
            </a:r>
            <a:r>
              <a:rPr lang="pt-BR" sz="3000" dirty="0">
                <a:solidFill>
                  <a:srgbClr val="000000"/>
                </a:solidFill>
              </a:rPr>
              <a:t>uma ligação mais estreita entre o ser humano e a </a:t>
            </a:r>
            <a:r>
              <a:rPr lang="pt-BR" sz="3000" dirty="0" smtClean="0">
                <a:solidFill>
                  <a:srgbClr val="000000"/>
                </a:solidFill>
              </a:rPr>
              <a:t>natureza gerando uma transformação </a:t>
            </a:r>
            <a:r>
              <a:rPr lang="pt-BR" sz="3000" dirty="0">
                <a:solidFill>
                  <a:srgbClr val="000000"/>
                </a:solidFill>
              </a:rPr>
              <a:t>social </a:t>
            </a:r>
            <a:r>
              <a:rPr lang="pt-BR" sz="3000" dirty="0" smtClean="0">
                <a:solidFill>
                  <a:srgbClr val="000000"/>
                </a:solidFill>
              </a:rPr>
              <a:t>para  </a:t>
            </a:r>
            <a:r>
              <a:rPr lang="pt-BR" sz="3000" dirty="0">
                <a:solidFill>
                  <a:srgbClr val="000000"/>
                </a:solidFill>
              </a:rPr>
              <a:t>superação das injustiças ambientais e sociais na </a:t>
            </a:r>
            <a:r>
              <a:rPr lang="pt-BR" sz="3000" dirty="0" smtClean="0">
                <a:solidFill>
                  <a:srgbClr val="000000"/>
                </a:solidFill>
              </a:rPr>
              <a:t>humanidade (</a:t>
            </a:r>
            <a:r>
              <a:rPr lang="pt-BR" sz="3000" dirty="0" err="1" smtClean="0">
                <a:solidFill>
                  <a:srgbClr val="000000"/>
                </a:solidFill>
              </a:rPr>
              <a:t>Sorrentino</a:t>
            </a:r>
            <a:r>
              <a:rPr lang="pt-BR" sz="3000" dirty="0" smtClean="0">
                <a:solidFill>
                  <a:srgbClr val="000000"/>
                </a:solidFill>
              </a:rPr>
              <a:t>, 2005)</a:t>
            </a:r>
            <a:r>
              <a:rPr lang="pt-BR" sz="3000" dirty="0" smtClean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 smtClean="0">
                <a:solidFill>
                  <a:schemeClr val="tx1"/>
                </a:solidFill>
              </a:rPr>
              <a:t>		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299960" y="29201360"/>
            <a:ext cx="7858180" cy="21431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490" tIns="33745" rIns="67490" bIns="33745"/>
          <a:lstStyle/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8138966" algn="l"/>
                <a:tab pos="8681802" algn="l"/>
                <a:tab pos="9224638" algn="l"/>
                <a:tab pos="9771045" algn="l"/>
                <a:tab pos="10311499" algn="l"/>
                <a:tab pos="10853145" algn="l"/>
                <a:tab pos="11395981" algn="l"/>
                <a:tab pos="11397172" algn="l"/>
                <a:tab pos="11398362" algn="l"/>
              </a:tabLst>
            </a:pPr>
            <a:r>
              <a:rPr lang="pt-BR" sz="2250" b="1" dirty="0">
                <a:solidFill>
                  <a:srgbClr val="000000"/>
                </a:solidFill>
              </a:rPr>
              <a:t>AGÊNCIA FINANCIADORA</a:t>
            </a:r>
            <a:r>
              <a:rPr lang="pt-BR" sz="2250" b="1" dirty="0" smtClean="0">
                <a:solidFill>
                  <a:srgbClr val="000000"/>
                </a:solidFill>
              </a:rPr>
              <a:t>:</a:t>
            </a: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8138966" algn="l"/>
                <a:tab pos="8681802" algn="l"/>
                <a:tab pos="9224638" algn="l"/>
                <a:tab pos="9771045" algn="l"/>
                <a:tab pos="10311499" algn="l"/>
                <a:tab pos="10853145" algn="l"/>
                <a:tab pos="11395981" algn="l"/>
                <a:tab pos="11397172" algn="l"/>
                <a:tab pos="11398362" algn="l"/>
              </a:tabLst>
            </a:pPr>
            <a:endParaRPr lang="pt-BR" sz="2250" b="1" dirty="0">
              <a:solidFill>
                <a:srgbClr val="0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27004" y="17628404"/>
            <a:ext cx="9501254" cy="13716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490" tIns="33745" rIns="67490" bIns="33745"/>
          <a:lstStyle/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>
                <a:solidFill>
                  <a:srgbClr val="000000"/>
                </a:solidFill>
              </a:rPr>
              <a:t>		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dirty="0" smtClean="0">
                <a:latin typeface="+mj-lt"/>
                <a:cs typeface="Times New Roman" pitchFamily="18" charset="0"/>
              </a:rPr>
              <a:t>O projeto está sendo desenvolvido por bolsistas do PIBID Biologia/UNIPAMPA, campus São Gabriel, na Escola </a:t>
            </a:r>
            <a:r>
              <a:rPr lang="pt-BR" sz="3200" dirty="0" smtClean="0">
                <a:solidFill>
                  <a:schemeClr val="tx1"/>
                </a:solidFill>
              </a:rPr>
              <a:t>Estadual Fernando </a:t>
            </a:r>
            <a:r>
              <a:rPr lang="pt-BR" sz="3200" dirty="0" err="1" smtClean="0">
                <a:solidFill>
                  <a:schemeClr val="tx1"/>
                </a:solidFill>
              </a:rPr>
              <a:t>Abbott</a:t>
            </a:r>
            <a:r>
              <a:rPr lang="pt-BR" sz="3200" dirty="0" smtClean="0">
                <a:solidFill>
                  <a:schemeClr val="tx1"/>
                </a:solidFill>
              </a:rPr>
              <a:t> (Figura 1 e 2)</a:t>
            </a:r>
            <a:r>
              <a:rPr lang="pt-BR" sz="30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		</a:t>
            </a: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		</a:t>
            </a: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endParaRPr lang="pt-BR" sz="30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		</a:t>
            </a: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	</a:t>
            </a:r>
            <a:r>
              <a:rPr lang="pt-BR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	</a:t>
            </a:r>
            <a:r>
              <a:rPr lang="pt-BR" sz="3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</a:t>
            </a:r>
            <a:r>
              <a:rPr lang="pt-BR" sz="3000" dirty="0" smtClean="0">
                <a:solidFill>
                  <a:srgbClr val="000000"/>
                </a:solidFill>
              </a:rPr>
              <a:t>erão desenvolvidas aulas </a:t>
            </a:r>
            <a:r>
              <a:rPr lang="pt-BR" sz="3000" dirty="0" smtClean="0">
                <a:solidFill>
                  <a:srgbClr val="000000"/>
                </a:solidFill>
              </a:rPr>
              <a:t>teóricas sobre plantio e cultivo de plantas </a:t>
            </a:r>
            <a:r>
              <a:rPr lang="pt-BR" sz="3000" dirty="0" smtClean="0">
                <a:solidFill>
                  <a:srgbClr val="000000"/>
                </a:solidFill>
              </a:rPr>
              <a:t>ornamentais para a </a:t>
            </a:r>
            <a:r>
              <a:rPr lang="pt-BR" sz="3000" dirty="0" smtClean="0">
                <a:solidFill>
                  <a:srgbClr val="000000"/>
                </a:solidFill>
              </a:rPr>
              <a:t>equipe </a:t>
            </a:r>
            <a:r>
              <a:rPr lang="pt-BR" sz="3000" dirty="0">
                <a:solidFill>
                  <a:srgbClr val="000000"/>
                </a:solidFill>
              </a:rPr>
              <a:t>de alunos </a:t>
            </a:r>
            <a:r>
              <a:rPr lang="pt-BR" sz="3000" dirty="0" smtClean="0">
                <a:solidFill>
                  <a:srgbClr val="000000"/>
                </a:solidFill>
              </a:rPr>
              <a:t>envolvidos no projeto, bem </a:t>
            </a:r>
            <a:r>
              <a:rPr lang="pt-BR" sz="3000" dirty="0">
                <a:solidFill>
                  <a:srgbClr val="000000"/>
                </a:solidFill>
              </a:rPr>
              <a:t>como educação ambiental e sustentabilidade. </a:t>
            </a:r>
            <a:endParaRPr lang="pt-BR" sz="3000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 smtClean="0">
                <a:solidFill>
                  <a:srgbClr val="000000"/>
                </a:solidFill>
              </a:rPr>
              <a:t>	</a:t>
            </a:r>
            <a:r>
              <a:rPr lang="pt-BR" sz="3000" dirty="0" smtClean="0">
                <a:solidFill>
                  <a:srgbClr val="000000"/>
                </a:solidFill>
              </a:rPr>
              <a:t>	</a:t>
            </a:r>
            <a:r>
              <a:rPr lang="pt-BR" sz="3000" dirty="0" smtClean="0">
                <a:solidFill>
                  <a:srgbClr val="000000"/>
                </a:solidFill>
              </a:rPr>
              <a:t>Adicionalmente, serão </a:t>
            </a:r>
            <a:r>
              <a:rPr lang="pt-BR" sz="3000" dirty="0">
                <a:solidFill>
                  <a:srgbClr val="000000"/>
                </a:solidFill>
              </a:rPr>
              <a:t>conduzidas práticas </a:t>
            </a:r>
            <a:r>
              <a:rPr lang="pt-BR" sz="3000" dirty="0" smtClean="0">
                <a:solidFill>
                  <a:srgbClr val="000000"/>
                </a:solidFill>
              </a:rPr>
              <a:t>de </a:t>
            </a:r>
            <a:r>
              <a:rPr lang="pt-BR" sz="3000" dirty="0">
                <a:solidFill>
                  <a:srgbClr val="000000"/>
                </a:solidFill>
              </a:rPr>
              <a:t>construção de </a:t>
            </a:r>
            <a:r>
              <a:rPr lang="pt-BR" sz="3000" dirty="0" smtClean="0">
                <a:solidFill>
                  <a:srgbClr val="000000"/>
                </a:solidFill>
              </a:rPr>
              <a:t>canteiros com materiais </a:t>
            </a:r>
            <a:r>
              <a:rPr lang="pt-BR" sz="3000" dirty="0">
                <a:solidFill>
                  <a:srgbClr val="000000"/>
                </a:solidFill>
              </a:rPr>
              <a:t>recicláveis como garrafas pet(s), pneus, entre outros itens, abordando a importância do </a:t>
            </a:r>
            <a:r>
              <a:rPr lang="pt-BR" sz="3000" dirty="0" smtClean="0">
                <a:solidFill>
                  <a:srgbClr val="000000"/>
                </a:solidFill>
              </a:rPr>
              <a:t>reaproveitamento de materiais descartados. </a:t>
            </a:r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09896" y="16628272"/>
            <a:ext cx="4874892" cy="641653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lIns="67490" tIns="33745" rIns="67490" bIns="33745" anchor="ctr"/>
          <a:lstStyle/>
          <a:p>
            <a:pPr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</a:tabLst>
            </a:pPr>
            <a:r>
              <a:rPr lang="pt-BR" sz="3150" b="1" dirty="0">
                <a:solidFill>
                  <a:srgbClr val="FFFFFF"/>
                </a:solidFill>
                <a:cs typeface="Calibri" pitchFamily="32" charset="0"/>
              </a:rPr>
              <a:t>MATERIAIS E MÉTODOS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94144" y="6269762"/>
            <a:ext cx="3104694" cy="641652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lIns="67490" tIns="33745" rIns="67490" bIns="33745" anchor="ctr"/>
          <a:lstStyle/>
          <a:p>
            <a:pPr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</a:tabLst>
            </a:pPr>
            <a:r>
              <a:rPr lang="pt-BR" sz="3150" b="1" dirty="0">
                <a:solidFill>
                  <a:srgbClr val="FFFFFF"/>
                </a:solidFill>
                <a:cs typeface="Calibri" pitchFamily="32" charset="0"/>
              </a:rPr>
              <a:t>INTRODUÇÃO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1156952" y="6407975"/>
            <a:ext cx="6848659" cy="647605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lIns="67490" tIns="33745" rIns="67490" bIns="33745" anchor="ctr"/>
          <a:lstStyle/>
          <a:p>
            <a:pPr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</a:tabLst>
            </a:pPr>
            <a:r>
              <a:rPr lang="pt-BR" sz="3150" b="1" dirty="0">
                <a:solidFill>
                  <a:srgbClr val="FFFFFF"/>
                </a:solidFill>
              </a:rPr>
              <a:t>RESULTADOS E DISCUSSÕES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1318125" y="17914156"/>
            <a:ext cx="2839223" cy="641653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lIns="67490" tIns="33745" rIns="67490" bIns="33745" anchor="ctr"/>
          <a:lstStyle/>
          <a:p>
            <a:pPr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</a:tabLst>
            </a:pPr>
            <a:r>
              <a:rPr lang="pt-BR" sz="3150" b="1" dirty="0">
                <a:solidFill>
                  <a:srgbClr val="FFFFFF"/>
                </a:solidFill>
                <a:cs typeface="Calibri" pitchFamily="32" charset="0"/>
              </a:rPr>
              <a:t>CONCLUSÃO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1442704" y="26272402"/>
            <a:ext cx="9585317" cy="15716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490" tIns="33745" rIns="67490" bIns="33745"/>
          <a:lstStyle/>
          <a:p>
            <a:pPr algn="just"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  <a:tab pos="7056865" algn="l"/>
                <a:tab pos="7599702" algn="l"/>
                <a:tab pos="8142537" algn="l"/>
                <a:tab pos="8685373" algn="l"/>
                <a:tab pos="9228209" algn="l"/>
                <a:tab pos="9771045" algn="l"/>
                <a:tab pos="10313880" algn="l"/>
                <a:tab pos="10856716" algn="l"/>
                <a:tab pos="11399552" algn="l"/>
                <a:tab pos="11942387" algn="l"/>
                <a:tab pos="12485224" algn="l"/>
              </a:tabLst>
            </a:pPr>
            <a:r>
              <a:rPr lang="pt-BR" sz="2400" dirty="0" smtClean="0">
                <a:solidFill>
                  <a:srgbClr val="000000"/>
                </a:solidFill>
                <a:cs typeface="Calibri" pitchFamily="32" charset="0"/>
              </a:rPr>
              <a:t>SORRENTINO </a:t>
            </a:r>
            <a:r>
              <a:rPr lang="pt-BR" sz="2400" dirty="0">
                <a:solidFill>
                  <a:srgbClr val="000000"/>
                </a:solidFill>
                <a:cs typeface="Calibri" pitchFamily="32" charset="0"/>
              </a:rPr>
              <a:t>et al. Educação ambiental como política pública. </a:t>
            </a:r>
            <a:r>
              <a:rPr lang="pt-BR" sz="2400" b="1" dirty="0">
                <a:solidFill>
                  <a:srgbClr val="000000"/>
                </a:solidFill>
                <a:cs typeface="Calibri" pitchFamily="32" charset="0"/>
              </a:rPr>
              <a:t>Educação e Pesquisa, </a:t>
            </a:r>
            <a:r>
              <a:rPr lang="pt-BR" sz="2400" dirty="0">
                <a:solidFill>
                  <a:srgbClr val="000000"/>
                </a:solidFill>
                <a:cs typeface="Calibri" pitchFamily="32" charset="0"/>
              </a:rPr>
              <a:t>São Paulo, v. 31, n. 2, p. 285-299, 2005. Disponível em: http://www.scielo.br/pdf/ep/v31n2/a10v31n2.pdf.  Acesso em: 09 set. 2014</a:t>
            </a: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466" y="1548959"/>
            <a:ext cx="2855934" cy="22008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124" y="1554854"/>
            <a:ext cx="3070170" cy="214042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228391" y="18914288"/>
            <a:ext cx="9572691" cy="42473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3000" dirty="0">
                <a:solidFill>
                  <a:schemeClr val="tx1"/>
                </a:solidFill>
              </a:rPr>
              <a:t>	O contato com a natureza é uma experiência muito válida para jovens e adultos, onde atividades ligadas ao plantio e uso do solo constituem  um ótimo exercício de aprendizado saudável e criativo, que o simples contato com a natureza pode proporcionar.</a:t>
            </a:r>
          </a:p>
          <a:p>
            <a:pPr algn="just">
              <a:lnSpc>
                <a:spcPct val="100000"/>
              </a:lnSpc>
            </a:pPr>
            <a:r>
              <a:rPr lang="pt-BR" sz="3000" dirty="0">
                <a:solidFill>
                  <a:schemeClr val="tx1"/>
                </a:solidFill>
              </a:rPr>
              <a:t>	Com o projeto </a:t>
            </a:r>
            <a:r>
              <a:rPr lang="pt-BR" sz="3000" dirty="0" smtClean="0">
                <a:solidFill>
                  <a:schemeClr val="tx1"/>
                </a:solidFill>
              </a:rPr>
              <a:t>buscaremos </a:t>
            </a:r>
            <a:r>
              <a:rPr lang="pt-BR" sz="3000" dirty="0">
                <a:solidFill>
                  <a:schemeClr val="tx1"/>
                </a:solidFill>
              </a:rPr>
              <a:t>alcançar melhorias no visual da </a:t>
            </a:r>
            <a:r>
              <a:rPr lang="pt-BR" sz="3000" dirty="0" smtClean="0">
                <a:solidFill>
                  <a:schemeClr val="tx1"/>
                </a:solidFill>
              </a:rPr>
              <a:t>escola, onde </a:t>
            </a:r>
            <a:r>
              <a:rPr lang="pt-BR" sz="3000" dirty="0">
                <a:solidFill>
                  <a:schemeClr val="tx1"/>
                </a:solidFill>
              </a:rPr>
              <a:t>os alunos possam desfrutar do desenvolvimento deste articulando suas atividades com o currículo escolar.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934" y="29344236"/>
            <a:ext cx="2444970" cy="184746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227070" y="26164866"/>
            <a:ext cx="8072494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tx1"/>
                </a:solidFill>
              </a:rPr>
              <a:t>Figura 02: Pátio interno da escola, área a ser implantado o projeto de </a:t>
            </a:r>
            <a:r>
              <a:rPr lang="pt-BR" sz="2200" dirty="0" smtClean="0">
                <a:solidFill>
                  <a:schemeClr val="tx1"/>
                </a:solidFill>
              </a:rPr>
              <a:t>jardinagem.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94144" y="13056372"/>
            <a:ext cx="3104694" cy="641652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lIns="67490" tIns="33745" rIns="67490" bIns="33745" anchor="ctr"/>
          <a:lstStyle/>
          <a:p>
            <a:pPr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</a:tabLst>
            </a:pPr>
            <a:r>
              <a:rPr lang="pt-BR" sz="3150" b="1" dirty="0" smtClean="0">
                <a:solidFill>
                  <a:srgbClr val="FFFFFF"/>
                </a:solidFill>
                <a:cs typeface="Calibri" pitchFamily="32" charset="0"/>
              </a:rPr>
              <a:t>OBJETIVOS</a:t>
            </a:r>
            <a:endParaRPr lang="pt-BR" sz="3150" b="1" dirty="0">
              <a:solidFill>
                <a:srgbClr val="FFFFFF"/>
              </a:solidFill>
              <a:cs typeface="Calibri" pitchFamily="32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27004" y="13842190"/>
            <a:ext cx="9215502" cy="24288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7490" tIns="33745" rIns="67490" bIns="33745"/>
          <a:lstStyle/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 smtClean="0">
                <a:solidFill>
                  <a:srgbClr val="000000"/>
                </a:solidFill>
              </a:rPr>
              <a:t>		Construir um jardim, com finalidade de buscar um espaço de estudos, pesquisas e atividades sobre as questões </a:t>
            </a:r>
            <a:r>
              <a:rPr lang="pt-BR" sz="3000" dirty="0" smtClean="0">
                <a:solidFill>
                  <a:srgbClr val="000000"/>
                </a:solidFill>
              </a:rPr>
              <a:t>ambientais.</a:t>
            </a: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 smtClean="0">
                <a:solidFill>
                  <a:srgbClr val="000000"/>
                </a:solidFill>
              </a:rPr>
              <a:t>		Construir a noção de equilíbrio do   ambiente para </a:t>
            </a:r>
            <a:r>
              <a:rPr lang="pt-BR" sz="3000" dirty="0" smtClean="0">
                <a:solidFill>
                  <a:srgbClr val="000000"/>
                </a:solidFill>
              </a:rPr>
              <a:t>a sustentação da vida em </a:t>
            </a:r>
            <a:r>
              <a:rPr lang="pt-BR" sz="3000" dirty="0" smtClean="0">
                <a:solidFill>
                  <a:srgbClr val="000000"/>
                </a:solidFill>
              </a:rPr>
              <a:t>nosso planeta</a:t>
            </a:r>
            <a:r>
              <a:rPr lang="pt-BR" sz="3000" dirty="0" smtClean="0">
                <a:solidFill>
                  <a:srgbClr val="000000"/>
                </a:solidFill>
              </a:rPr>
              <a:t>.</a:t>
            </a:r>
            <a:endParaRPr lang="pt-BR" sz="3000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buClrTx/>
              <a:tabLst>
                <a:tab pos="0" algn="l"/>
                <a:tab pos="332131" algn="l"/>
                <a:tab pos="669021" algn="l"/>
                <a:tab pos="1005913" algn="l"/>
                <a:tab pos="1342804" algn="l"/>
                <a:tab pos="1679697" algn="l"/>
                <a:tab pos="2016587" algn="l"/>
                <a:tab pos="2353479" algn="l"/>
                <a:tab pos="2690370" algn="l"/>
                <a:tab pos="3027263" algn="l"/>
                <a:tab pos="3364153" algn="l"/>
                <a:tab pos="3701045" algn="l"/>
                <a:tab pos="4041508" algn="l"/>
                <a:tab pos="4374829" algn="l"/>
                <a:tab pos="4711720" algn="l"/>
                <a:tab pos="5048611" algn="l"/>
                <a:tab pos="5385503" algn="l"/>
                <a:tab pos="5722395" algn="l"/>
                <a:tab pos="6059286" algn="l"/>
                <a:tab pos="6396177" algn="l"/>
                <a:tab pos="6733069" algn="l"/>
                <a:tab pos="7053294" algn="l"/>
                <a:tab pos="7596130" algn="l"/>
                <a:tab pos="7744934" algn="l"/>
                <a:tab pos="8083015" algn="l"/>
                <a:tab pos="8083015" algn="l"/>
                <a:tab pos="8084207" algn="l"/>
              </a:tabLst>
            </a:pPr>
            <a:r>
              <a:rPr lang="pt-BR" sz="3000" dirty="0" smtClean="0">
                <a:solidFill>
                  <a:srgbClr val="000000"/>
                </a:solidFill>
              </a:rPr>
              <a:t>  </a:t>
            </a:r>
            <a:endParaRPr lang="pt-BR" sz="3000" dirty="0">
              <a:solidFill>
                <a:srgbClr val="000000"/>
              </a:solidFill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1442704" y="24986518"/>
            <a:ext cx="7429552" cy="641653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lIns="67490" tIns="33745" rIns="67490" bIns="33745" anchor="ctr"/>
          <a:lstStyle/>
          <a:p>
            <a:pPr algn="ctr">
              <a:lnSpc>
                <a:spcPct val="100000"/>
              </a:lnSpc>
              <a:buClrTx/>
              <a:tabLst>
                <a:tab pos="0" algn="l"/>
                <a:tab pos="335701" algn="l"/>
                <a:tab pos="672593" algn="l"/>
                <a:tab pos="1009484" algn="l"/>
                <a:tab pos="1346376" algn="l"/>
                <a:tab pos="1683267" algn="l"/>
                <a:tab pos="2020159" algn="l"/>
                <a:tab pos="2357050" algn="l"/>
                <a:tab pos="2693942" algn="l"/>
                <a:tab pos="3030833" algn="l"/>
                <a:tab pos="3367725" algn="l"/>
                <a:tab pos="3704616" algn="l"/>
                <a:tab pos="4041508" algn="l"/>
                <a:tab pos="4378399" algn="l"/>
                <a:tab pos="4715291" algn="l"/>
                <a:tab pos="5052183" algn="l"/>
                <a:tab pos="5389075" algn="l"/>
                <a:tab pos="5725965" algn="l"/>
                <a:tab pos="6062857" algn="l"/>
                <a:tab pos="6399749" algn="l"/>
                <a:tab pos="6736641" algn="l"/>
              </a:tabLst>
            </a:pPr>
            <a:r>
              <a:rPr lang="pt-BR" sz="3200" b="1" dirty="0" smtClean="0">
                <a:latin typeface="Arial"/>
                <a:cs typeface="Calibri" pitchFamily="32" charset="0"/>
              </a:rPr>
              <a:t>REFERÊNCIA BIBLIOGRÁFICA</a:t>
            </a:r>
            <a:endParaRPr lang="pt-BR" sz="3150" b="1" dirty="0">
              <a:cs typeface="Calibri" pitchFamily="32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95" t="8728" r="3590" b="33667"/>
          <a:stretch>
            <a:fillRect/>
          </a:stretch>
        </p:blipFill>
        <p:spPr>
          <a:xfrm>
            <a:off x="1727136" y="19200040"/>
            <a:ext cx="6572296" cy="2993744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1512822" y="22271874"/>
            <a:ext cx="7358114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tx1"/>
                </a:solidFill>
              </a:rPr>
              <a:t>Figura 01: Frente da Escola Estadual Fernando </a:t>
            </a:r>
            <a:r>
              <a:rPr lang="pt-BR" sz="2200" dirty="0" err="1" smtClean="0">
                <a:solidFill>
                  <a:schemeClr val="tx1"/>
                </a:solidFill>
              </a:rPr>
              <a:t>Abbott</a:t>
            </a:r>
            <a:r>
              <a:rPr lang="pt-BR" sz="2200" dirty="0" smtClean="0">
                <a:solidFill>
                  <a:schemeClr val="tx1"/>
                </a:solidFill>
              </a:rPr>
              <a:t>.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42"/>
          <a:stretch>
            <a:fillRect/>
          </a:stretch>
        </p:blipFill>
        <p:spPr>
          <a:xfrm>
            <a:off x="1870012" y="22914816"/>
            <a:ext cx="6357982" cy="3051467"/>
          </a:xfrm>
          <a:prstGeom prst="rect">
            <a:avLst/>
          </a:prstGeom>
        </p:spPr>
      </p:pic>
      <p:sp>
        <p:nvSpPr>
          <p:cNvPr id="33" name="CaixaDeTexto 28"/>
          <p:cNvSpPr txBox="1">
            <a:spLocks noChangeArrowheads="1"/>
          </p:cNvSpPr>
          <p:nvPr/>
        </p:nvSpPr>
        <p:spPr bwMode="auto">
          <a:xfrm>
            <a:off x="12514274" y="29701426"/>
            <a:ext cx="4786346" cy="14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183" tIns="36091" rIns="72183" bIns="36091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Este trabalho recebeu apoio material e financeiro da Coordenação de Aperfeiçoamento de Pessoal de Nível Superior – Capes – Brasil"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34815</TotalTime>
  <Words>176</Words>
  <Application>Microsoft Office PowerPoint</Application>
  <PresentationFormat>Personalizar</PresentationFormat>
  <Paragraphs>51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Karine Janner</dc:creator>
  <cp:lastModifiedBy>Autor</cp:lastModifiedBy>
  <cp:revision>64</cp:revision>
  <cp:lastPrinted>1601-01-01T00:00:00Z</cp:lastPrinted>
  <dcterms:created xsi:type="dcterms:W3CDTF">1601-01-01T00:00:00Z</dcterms:created>
  <dcterms:modified xsi:type="dcterms:W3CDTF">2014-11-20T17:00:09Z</dcterms:modified>
</cp:coreProperties>
</file>