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32404050"/>
  <p:notesSz cx="6858000" cy="9144000"/>
  <p:defaultTextStyle>
    <a:defPPr>
      <a:defRPr lang="pt-BR"/>
    </a:defPPr>
    <a:lvl1pPr marL="0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1865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3724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5586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67448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09310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1172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93034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34899" algn="l" defTabSz="308372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BFC3"/>
    <a:srgbClr val="802F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552" y="2742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19225-8D6F-4BDB-8AC1-781E818C1D3B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CB3C-C5BE-4185-9040-27E969888D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325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26322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52641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78963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05278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631600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957919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284241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610563" algn="l" defTabSz="6526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685800"/>
            <a:ext cx="228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ECB3C-C5BE-4185-9040-27E969888D2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9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3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503188" y="8176034"/>
            <a:ext cx="17222153" cy="1741867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29236" y="8176034"/>
            <a:ext cx="51313913" cy="1741867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464" y="2082261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186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372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558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7448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931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117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9303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3489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29233" y="47630960"/>
            <a:ext cx="34268032" cy="134731839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457307" y="47630960"/>
            <a:ext cx="34268034" cy="134731839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865" indent="0">
              <a:buNone/>
              <a:defRPr sz="6800" b="1"/>
            </a:lvl2pPr>
            <a:lvl3pPr marL="3083724" indent="0">
              <a:buNone/>
              <a:defRPr sz="6100" b="1"/>
            </a:lvl3pPr>
            <a:lvl4pPr marL="4625586" indent="0">
              <a:buNone/>
              <a:defRPr sz="5400" b="1"/>
            </a:lvl4pPr>
            <a:lvl5pPr marL="6167448" indent="0">
              <a:buNone/>
              <a:defRPr sz="5400" b="1"/>
            </a:lvl5pPr>
            <a:lvl6pPr marL="7709310" indent="0">
              <a:buNone/>
              <a:defRPr sz="5400" b="1"/>
            </a:lvl6pPr>
            <a:lvl7pPr marL="9251172" indent="0">
              <a:buNone/>
              <a:defRPr sz="5400" b="1"/>
            </a:lvl7pPr>
            <a:lvl8pPr marL="10793034" indent="0">
              <a:buNone/>
              <a:defRPr sz="5400" b="1"/>
            </a:lvl8pPr>
            <a:lvl9pPr marL="12334899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973878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865" indent="0">
              <a:buNone/>
              <a:defRPr sz="6800" b="1"/>
            </a:lvl2pPr>
            <a:lvl3pPr marL="3083724" indent="0">
              <a:buNone/>
              <a:defRPr sz="6100" b="1"/>
            </a:lvl3pPr>
            <a:lvl4pPr marL="4625586" indent="0">
              <a:buNone/>
              <a:defRPr sz="5400" b="1"/>
            </a:lvl4pPr>
            <a:lvl5pPr marL="6167448" indent="0">
              <a:buNone/>
              <a:defRPr sz="5400" b="1"/>
            </a:lvl5pPr>
            <a:lvl6pPr marL="7709310" indent="0">
              <a:buNone/>
              <a:defRPr sz="5400" b="1"/>
            </a:lvl6pPr>
            <a:lvl7pPr marL="9251172" indent="0">
              <a:buNone/>
              <a:defRPr sz="5400" b="1"/>
            </a:lvl7pPr>
            <a:lvl8pPr marL="10793034" indent="0">
              <a:buNone/>
              <a:defRPr sz="5400" b="1"/>
            </a:lvl8pPr>
            <a:lvl9pPr marL="12334899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73878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41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46056" y="1290173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80141" y="6780859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1865" indent="0">
              <a:buNone/>
              <a:defRPr sz="4100"/>
            </a:lvl2pPr>
            <a:lvl3pPr marL="3083724" indent="0">
              <a:buNone/>
              <a:defRPr sz="3400"/>
            </a:lvl3pPr>
            <a:lvl4pPr marL="4625586" indent="0">
              <a:buNone/>
              <a:defRPr sz="3000"/>
            </a:lvl4pPr>
            <a:lvl5pPr marL="6167448" indent="0">
              <a:buNone/>
              <a:defRPr sz="3000"/>
            </a:lvl5pPr>
            <a:lvl6pPr marL="7709310" indent="0">
              <a:buNone/>
              <a:defRPr sz="3000"/>
            </a:lvl6pPr>
            <a:lvl7pPr marL="9251172" indent="0">
              <a:buNone/>
              <a:defRPr sz="3000"/>
            </a:lvl7pPr>
            <a:lvl8pPr marL="10793034" indent="0">
              <a:buNone/>
              <a:defRPr sz="3000"/>
            </a:lvl8pPr>
            <a:lvl9pPr marL="12334899" indent="0">
              <a:buNone/>
              <a:defRPr sz="3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1865" indent="0">
              <a:buNone/>
              <a:defRPr sz="9500"/>
            </a:lvl2pPr>
            <a:lvl3pPr marL="3083724" indent="0">
              <a:buNone/>
              <a:defRPr sz="8100"/>
            </a:lvl3pPr>
            <a:lvl4pPr marL="4625586" indent="0">
              <a:buNone/>
              <a:defRPr sz="6800"/>
            </a:lvl4pPr>
            <a:lvl5pPr marL="6167448" indent="0">
              <a:buNone/>
              <a:defRPr sz="6800"/>
            </a:lvl5pPr>
            <a:lvl6pPr marL="7709310" indent="0">
              <a:buNone/>
              <a:defRPr sz="6800"/>
            </a:lvl6pPr>
            <a:lvl7pPr marL="9251172" indent="0">
              <a:buNone/>
              <a:defRPr sz="6800"/>
            </a:lvl7pPr>
            <a:lvl8pPr marL="10793034" indent="0">
              <a:buNone/>
              <a:defRPr sz="6800"/>
            </a:lvl8pPr>
            <a:lvl9pPr marL="12334899" indent="0">
              <a:buNone/>
              <a:defRPr sz="6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1865" indent="0">
              <a:buNone/>
              <a:defRPr sz="4100"/>
            </a:lvl2pPr>
            <a:lvl3pPr marL="3083724" indent="0">
              <a:buNone/>
              <a:defRPr sz="3400"/>
            </a:lvl3pPr>
            <a:lvl4pPr marL="4625586" indent="0">
              <a:buNone/>
              <a:defRPr sz="3000"/>
            </a:lvl4pPr>
            <a:lvl5pPr marL="6167448" indent="0">
              <a:buNone/>
              <a:defRPr sz="3000"/>
            </a:lvl5pPr>
            <a:lvl6pPr marL="7709310" indent="0">
              <a:buNone/>
              <a:defRPr sz="3000"/>
            </a:lvl6pPr>
            <a:lvl7pPr marL="9251172" indent="0">
              <a:buNone/>
              <a:defRPr sz="3000"/>
            </a:lvl7pPr>
            <a:lvl8pPr marL="10793034" indent="0">
              <a:buNone/>
              <a:defRPr sz="3000"/>
            </a:lvl8pPr>
            <a:lvl9pPr marL="12334899" indent="0">
              <a:buNone/>
              <a:defRPr sz="3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370" tIns="154187" rIns="308370" bIns="15418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560957"/>
            <a:ext cx="19442430" cy="21385175"/>
          </a:xfrm>
          <a:prstGeom prst="rect">
            <a:avLst/>
          </a:prstGeom>
        </p:spPr>
        <p:txBody>
          <a:bodyPr vert="horz" lIns="308370" tIns="154187" rIns="308370" bIns="15418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80135" y="30033765"/>
            <a:ext cx="5040630" cy="1725216"/>
          </a:xfrm>
          <a:prstGeom prst="rect">
            <a:avLst/>
          </a:prstGeom>
        </p:spPr>
        <p:txBody>
          <a:bodyPr vert="horz" lIns="308370" tIns="154187" rIns="308370" bIns="154187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731F-1F57-4F5A-B2ED-0E0BB1FF1685}" type="datetimeFigureOut">
              <a:rPr lang="pt-BR" smtClean="0"/>
              <a:pPr/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380923" y="30033765"/>
            <a:ext cx="6840855" cy="1725216"/>
          </a:xfrm>
          <a:prstGeom prst="rect">
            <a:avLst/>
          </a:prstGeom>
        </p:spPr>
        <p:txBody>
          <a:bodyPr vert="horz" lIns="308370" tIns="154187" rIns="308370" bIns="154187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5481935" y="30033765"/>
            <a:ext cx="5040630" cy="1725216"/>
          </a:xfrm>
          <a:prstGeom prst="rect">
            <a:avLst/>
          </a:prstGeom>
        </p:spPr>
        <p:txBody>
          <a:bodyPr vert="horz" lIns="308370" tIns="154187" rIns="308370" bIns="154187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81A-AADA-4077-914C-1AE4E95C9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3724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6400" indent="-1156400" algn="l" defTabSz="3083724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5529" indent="-963664" algn="l" defTabSz="3083724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4655" indent="-770931" algn="l" defTabSz="3083724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6517" indent="-770931" algn="l" defTabSz="3083724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38382" indent="-770931" algn="l" defTabSz="3083724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0241" indent="-770931" algn="l" defTabSz="308372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2106" indent="-770931" algn="l" defTabSz="308372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63965" indent="-770931" algn="l" defTabSz="308372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05830" indent="-770931" algn="l" defTabSz="308372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865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3724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5586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7448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9310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1172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3034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34899" algn="l" defTabSz="308372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"/>
          <p:cNvSpPr txBox="1">
            <a:spLocks/>
          </p:cNvSpPr>
          <p:nvPr/>
        </p:nvSpPr>
        <p:spPr>
          <a:xfrm>
            <a:off x="299299" y="6696968"/>
            <a:ext cx="9061892" cy="5112569"/>
          </a:xfrm>
          <a:prstGeom prst="rect">
            <a:avLst/>
          </a:prstGeom>
        </p:spPr>
        <p:txBody>
          <a:bodyPr vert="horz" lIns="308370" tIns="154187" rIns="308370" bIns="154187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“Oficina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construindo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células”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11116567" y="14833873"/>
            <a:ext cx="10269959" cy="4430073"/>
          </a:xfrm>
          <a:prstGeom prst="rect">
            <a:avLst/>
          </a:prstGeom>
        </p:spPr>
        <p:txBody>
          <a:bodyPr vert="horz" lIns="308370" tIns="154187" rIns="308370" bIns="154187" rtlCol="0">
            <a:no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Acredito que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qualidade do aprendizado teve uma diferença considerável, uma vez que o interesse dos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alunos demonstrado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durante as atividades propostas, exerce grande peso no que é ensinado/aprendido. Ao final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oficina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criou-se um momento de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descontração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entre alunos, acadêmicos e professora,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 a degustação da célula comestível.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9299" y="10152467"/>
            <a:ext cx="10070004" cy="3943888"/>
          </a:xfrm>
          <a:prstGeom prst="rect">
            <a:avLst/>
          </a:prstGeom>
        </p:spPr>
        <p:txBody>
          <a:bodyPr wrap="square" lIns="65266" tIns="32633" rIns="65266" bIns="32633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objetivos principais eram identificar as diferenças entre a célula animal e vegetal, conhecendo os componentes celulares de uma forma lúdica através da construção das células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comestíveis e outra com materiais 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oferecidos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massinha de modelar, materiais recicláveis, </a:t>
            </a:r>
            <a:r>
              <a:rPr lang="pt-BR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1982" y="2466586"/>
            <a:ext cx="20200488" cy="6621544"/>
          </a:xfrm>
          <a:prstGeom prst="rect">
            <a:avLst/>
          </a:prstGeom>
        </p:spPr>
        <p:txBody>
          <a:bodyPr wrap="square" lIns="65266" tIns="32633" rIns="65266" bIns="32633">
            <a:spAutoFit/>
          </a:bodyPr>
          <a:lstStyle/>
          <a:p>
            <a:pPr marL="171450"/>
            <a:endParaRPr lang="pt-BR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 Construindo células aliando Teoria e  a Prática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Tatiane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Fontoura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Garcez</a:t>
            </a:r>
          </a:p>
          <a:p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Coautora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Bianca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Maria de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Lima</a:t>
            </a:r>
          </a:p>
          <a:p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Coautora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:Danielle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Costa da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</a:p>
          <a:p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Coorientadora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Ana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Lúcia Saraiva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Bastos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Vicente Lima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Robaina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/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0190" y="9245420"/>
            <a:ext cx="2106706" cy="619901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1093" y="7345041"/>
            <a:ext cx="1431265" cy="619901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Tema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99299" y="15156328"/>
            <a:ext cx="2978740" cy="619901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Metodologia.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1593438" y="6706859"/>
            <a:ext cx="2747908" cy="619901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lvl="0"/>
            <a:r>
              <a:rPr lang="pt-BR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658738" y="27203477"/>
            <a:ext cx="2876148" cy="619901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Referências.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374914" y="14030452"/>
            <a:ext cx="3380203" cy="619901"/>
          </a:xfrm>
          <a:prstGeom prst="rect">
            <a:avLst/>
          </a:prstGeom>
        </p:spPr>
        <p:txBody>
          <a:bodyPr wrap="square" lIns="65266" tIns="32633" rIns="65266" bIns="32633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itchFamily="34" charset="0"/>
              </a:rPr>
              <a:t>Conclusão.</a:t>
            </a: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1303822" y="7633073"/>
            <a:ext cx="9870154" cy="6153184"/>
          </a:xfrm>
          <a:prstGeom prst="rect">
            <a:avLst/>
          </a:prstGeom>
        </p:spPr>
        <p:txBody>
          <a:bodyPr vert="horz" lIns="308370" tIns="154187" rIns="308370" bIns="154187" rtlCol="0">
            <a:no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oficina foi possível perceber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 as atividades propostas foram bem aceitas pelos alunos, ao mesmos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participaram  de todos os momentos da oficina desde o início da apresentação dos slides com questionamentos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até 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construção das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células. Sendo assim os objetivos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propostos foram  atingidos através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um ensino/aprendizagem diferenciado que   visa aliar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teoria e prática.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12158672" y="27846419"/>
            <a:ext cx="8361666" cy="2253150"/>
          </a:xfrm>
          <a:prstGeom prst="rect">
            <a:avLst/>
          </a:prstGeom>
        </p:spPr>
        <p:txBody>
          <a:bodyPr vert="horz" lIns="308370" tIns="154187" rIns="308370" bIns="154187" rtlCol="0">
            <a:noAutofit/>
          </a:bodyPr>
          <a:lstStyle/>
          <a:p>
            <a:pPr fontAlgn="base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CAMPBELL, Neil. et al. Biologia. 8. ed., Porto Alegre: Artmed, 2010. Unidades III, V e VIII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AMABIS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&amp; MARTHO.  Fundamentos da Biologia Moderna. Volume único. São Paulo, Ed. Moderna.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7099" y="15981226"/>
            <a:ext cx="10122204" cy="15547064"/>
          </a:xfrm>
          <a:prstGeom prst="rect">
            <a:avLst/>
          </a:prstGeom>
        </p:spPr>
        <p:txBody>
          <a:bodyPr wrap="square" lIns="65266" tIns="32633" rIns="65266" bIns="32633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 oficina os bolsistas fizeram uma prévia explicação sobre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animal e vegetal, suas semelhanças 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diferenças, a mesma foi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realizada com o auxílio de slides revisando conceitos já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conhecidos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compreensão da existência de cada organela e suas respectivas funções;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as características estruturais de cada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célula.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Dividimos a turma em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 quatro a cinco alunos; sendo que a oficina foi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realizada em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dois momentos, o primeiro momento foi realizado uma construção de uma célula comestível onde os grupos partindo da explicação deveriam juntos montar a célula com os respectivas guloseimas trazidas.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segundo momento, precisariam construir uma célula animal e outra vegetal, identificando suas partes e utilizando os materiais oferecidos: massinha de modelar, materiais recicláveis, EVA, entre 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outros, os 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trabalhos realizado pelos aluno ficaram expostos na 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escola. No final da oficina os alunos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degustarão a célula comestível, neste momento os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bolsistas estimularam a oralidade, perguntando qual organela determinado aluno comeu, por exemplo, e pedindo para que explique sua respectiva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</a:p>
          <a:p>
            <a:pPr lvl="0"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BR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400675" y="13714811"/>
            <a:ext cx="10801350" cy="4759496"/>
          </a:xfrm>
          <a:prstGeom prst="rect">
            <a:avLst/>
          </a:prstGeom>
        </p:spPr>
        <p:txBody>
          <a:bodyPr lIns="65266" tIns="32633" rIns="65266" bIns="32633">
            <a:spAutoFit/>
          </a:bodyPr>
          <a:lstStyle/>
          <a:p>
            <a:endParaRPr lang="pt-BR" dirty="0"/>
          </a:p>
          <a:p>
            <a:r>
              <a:rPr lang="pt-BR" dirty="0"/>
              <a:t> 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1881470" y="19946441"/>
            <a:ext cx="8208912" cy="6766539"/>
            <a:chOff x="18269896" y="10630005"/>
            <a:chExt cx="11392542" cy="844599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9896" y="10630005"/>
              <a:ext cx="5474348" cy="41044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9896" y="15171139"/>
              <a:ext cx="5630161" cy="3904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1454" y="14957151"/>
              <a:ext cx="5470984" cy="41028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3038" y="10630005"/>
              <a:ext cx="5359400" cy="40179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514278" y="31489757"/>
            <a:ext cx="18097252" cy="589124"/>
          </a:xfrm>
          <a:prstGeom prst="rect">
            <a:avLst/>
          </a:prstGeom>
          <a:noFill/>
        </p:spPr>
        <p:txBody>
          <a:bodyPr wrap="square" lIns="65266" tIns="32633" rIns="65266" bIns="32633" rtlCol="0">
            <a:spAutoFit/>
          </a:bodyPr>
          <a:lstStyle/>
          <a:p>
            <a:pPr algn="ctr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Agradecimento à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Coordenação de Aperfeiçoamento de Pessoal de Nível Superior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– CAPES</a:t>
            </a:r>
          </a:p>
        </p:txBody>
      </p:sp>
      <p:pic>
        <p:nvPicPr>
          <p:cNvPr id="1026" name="Picture 2" descr="C:\Users\Tatiane\Desktop\Logo_logotipo_unipampa_c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578" y="1"/>
            <a:ext cx="3130558" cy="212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iane\Desktop\logo_cap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1" y="216249"/>
            <a:ext cx="4046336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iane\Desktop\ciencias-naturais-ead-cer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112" y="144241"/>
            <a:ext cx="30815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tiane\Desktop\pibid_unifebe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82" y="216250"/>
            <a:ext cx="3829943" cy="190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282" y="30999479"/>
            <a:ext cx="2117369" cy="109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0" y="29989559"/>
            <a:ext cx="1150151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Professor Adjunto, 2014 - UNIPAMPA campus Dom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Pedrito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pt-BR" sz="3400" dirty="0" smtClean="0">
                <a:latin typeface="Arial" pitchFamily="34" charset="0"/>
                <a:cs typeface="Arial" pitchFamily="34" charset="0"/>
              </a:rPr>
              <a:t>Joserobaina@unipampa.ed.br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680</TotalTime>
  <Words>467</Words>
  <Application>Microsoft Office PowerPoint</Application>
  <PresentationFormat>Personalizar</PresentationFormat>
  <Paragraphs>35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AGEX</dc:creator>
  <cp:lastModifiedBy>joserobaina</cp:lastModifiedBy>
  <cp:revision>71</cp:revision>
  <dcterms:created xsi:type="dcterms:W3CDTF">2012-06-15T19:28:54Z</dcterms:created>
  <dcterms:modified xsi:type="dcterms:W3CDTF">2014-11-27T17:37:33Z</dcterms:modified>
</cp:coreProperties>
</file>