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65ED2A9-B273-476C-B23D-CEC81EA941CC}" type="datetimeFigureOut">
              <a:rPr lang="pt-BR" smtClean="0"/>
              <a:t>10/12/2015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3FBBA96-E4BF-47F3-A768-E76EA140AB41}" type="slidenum">
              <a:rPr lang="pt-BR" smtClean="0"/>
              <a:t>‹nº›</a:t>
            </a:fld>
            <a:endParaRPr lang="pt-BR"/>
          </a:p>
        </p:txBody>
      </p:sp>
    </p:spTree>
    <p:extLst>
      <p:ext uri="{BB962C8B-B14F-4D97-AF65-F5344CB8AC3E}">
        <p14:creationId xmlns:p14="http://schemas.microsoft.com/office/powerpoint/2010/main" val="3798520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65ED2A9-B273-476C-B23D-CEC81EA941CC}" type="datetimeFigureOut">
              <a:rPr lang="pt-BR" smtClean="0"/>
              <a:t>10/12/2015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3FBBA96-E4BF-47F3-A768-E76EA140AB41}" type="slidenum">
              <a:rPr lang="pt-BR" smtClean="0"/>
              <a:t>‹nº›</a:t>
            </a:fld>
            <a:endParaRPr lang="pt-BR"/>
          </a:p>
        </p:txBody>
      </p:sp>
    </p:spTree>
    <p:extLst>
      <p:ext uri="{BB962C8B-B14F-4D97-AF65-F5344CB8AC3E}">
        <p14:creationId xmlns:p14="http://schemas.microsoft.com/office/powerpoint/2010/main" val="1554270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65ED2A9-B273-476C-B23D-CEC81EA941CC}" type="datetimeFigureOut">
              <a:rPr lang="pt-BR" smtClean="0"/>
              <a:t>10/12/2015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3FBBA96-E4BF-47F3-A768-E76EA140AB41}" type="slidenum">
              <a:rPr lang="pt-BR" smtClean="0"/>
              <a:t>‹nº›</a:t>
            </a:fld>
            <a:endParaRPr lang="pt-BR"/>
          </a:p>
        </p:txBody>
      </p:sp>
    </p:spTree>
    <p:extLst>
      <p:ext uri="{BB962C8B-B14F-4D97-AF65-F5344CB8AC3E}">
        <p14:creationId xmlns:p14="http://schemas.microsoft.com/office/powerpoint/2010/main" val="2150169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65ED2A9-B273-476C-B23D-CEC81EA941CC}" type="datetimeFigureOut">
              <a:rPr lang="pt-BR" smtClean="0"/>
              <a:t>10/12/2015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3FBBA96-E4BF-47F3-A768-E76EA140AB41}" type="slidenum">
              <a:rPr lang="pt-BR" smtClean="0"/>
              <a:t>‹nº›</a:t>
            </a:fld>
            <a:endParaRPr lang="pt-BR"/>
          </a:p>
        </p:txBody>
      </p:sp>
    </p:spTree>
    <p:extLst>
      <p:ext uri="{BB962C8B-B14F-4D97-AF65-F5344CB8AC3E}">
        <p14:creationId xmlns:p14="http://schemas.microsoft.com/office/powerpoint/2010/main" val="3423567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Espaço Reservado para Data 3"/>
          <p:cNvSpPr>
            <a:spLocks noGrp="1"/>
          </p:cNvSpPr>
          <p:nvPr>
            <p:ph type="dt" sz="half" idx="10"/>
          </p:nvPr>
        </p:nvSpPr>
        <p:spPr/>
        <p:txBody>
          <a:bodyPr/>
          <a:lstStyle/>
          <a:p>
            <a:fld id="{465ED2A9-B273-476C-B23D-CEC81EA941CC}" type="datetimeFigureOut">
              <a:rPr lang="pt-BR" smtClean="0"/>
              <a:t>10/12/2015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3FBBA96-E4BF-47F3-A768-E76EA140AB41}" type="slidenum">
              <a:rPr lang="pt-BR" smtClean="0"/>
              <a:t>‹nº›</a:t>
            </a:fld>
            <a:endParaRPr lang="pt-BR"/>
          </a:p>
        </p:txBody>
      </p:sp>
    </p:spTree>
    <p:extLst>
      <p:ext uri="{BB962C8B-B14F-4D97-AF65-F5344CB8AC3E}">
        <p14:creationId xmlns:p14="http://schemas.microsoft.com/office/powerpoint/2010/main" val="3591744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65ED2A9-B273-476C-B23D-CEC81EA941CC}" type="datetimeFigureOut">
              <a:rPr lang="pt-BR" smtClean="0"/>
              <a:t>10/12/2015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3FBBA96-E4BF-47F3-A768-E76EA140AB41}" type="slidenum">
              <a:rPr lang="pt-BR" smtClean="0"/>
              <a:t>‹nº›</a:t>
            </a:fld>
            <a:endParaRPr lang="pt-BR"/>
          </a:p>
        </p:txBody>
      </p:sp>
    </p:spTree>
    <p:extLst>
      <p:ext uri="{BB962C8B-B14F-4D97-AF65-F5344CB8AC3E}">
        <p14:creationId xmlns:p14="http://schemas.microsoft.com/office/powerpoint/2010/main" val="300995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65ED2A9-B273-476C-B23D-CEC81EA941CC}" type="datetimeFigureOut">
              <a:rPr lang="pt-BR" smtClean="0"/>
              <a:t>10/12/2015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3FBBA96-E4BF-47F3-A768-E76EA140AB41}" type="slidenum">
              <a:rPr lang="pt-BR" smtClean="0"/>
              <a:t>‹nº›</a:t>
            </a:fld>
            <a:endParaRPr lang="pt-BR"/>
          </a:p>
        </p:txBody>
      </p:sp>
    </p:spTree>
    <p:extLst>
      <p:ext uri="{BB962C8B-B14F-4D97-AF65-F5344CB8AC3E}">
        <p14:creationId xmlns:p14="http://schemas.microsoft.com/office/powerpoint/2010/main" val="2988761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465ED2A9-B273-476C-B23D-CEC81EA941CC}" type="datetimeFigureOut">
              <a:rPr lang="pt-BR" smtClean="0"/>
              <a:t>10/12/2015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3FBBA96-E4BF-47F3-A768-E76EA140AB41}" type="slidenum">
              <a:rPr lang="pt-BR" smtClean="0"/>
              <a:t>‹nº›</a:t>
            </a:fld>
            <a:endParaRPr lang="pt-BR"/>
          </a:p>
        </p:txBody>
      </p:sp>
    </p:spTree>
    <p:extLst>
      <p:ext uri="{BB962C8B-B14F-4D97-AF65-F5344CB8AC3E}">
        <p14:creationId xmlns:p14="http://schemas.microsoft.com/office/powerpoint/2010/main" val="888370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65ED2A9-B273-476C-B23D-CEC81EA941CC}" type="datetimeFigureOut">
              <a:rPr lang="pt-BR" smtClean="0"/>
              <a:t>10/12/2015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3FBBA96-E4BF-47F3-A768-E76EA140AB41}" type="slidenum">
              <a:rPr lang="pt-BR" smtClean="0"/>
              <a:t>‹nº›</a:t>
            </a:fld>
            <a:endParaRPr lang="pt-BR"/>
          </a:p>
        </p:txBody>
      </p:sp>
    </p:spTree>
    <p:extLst>
      <p:ext uri="{BB962C8B-B14F-4D97-AF65-F5344CB8AC3E}">
        <p14:creationId xmlns:p14="http://schemas.microsoft.com/office/powerpoint/2010/main" val="1882931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465ED2A9-B273-476C-B23D-CEC81EA941CC}" type="datetimeFigureOut">
              <a:rPr lang="pt-BR" smtClean="0"/>
              <a:t>10/12/2015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3FBBA96-E4BF-47F3-A768-E76EA140AB41}" type="slidenum">
              <a:rPr lang="pt-BR" smtClean="0"/>
              <a:t>‹nº›</a:t>
            </a:fld>
            <a:endParaRPr lang="pt-BR"/>
          </a:p>
        </p:txBody>
      </p:sp>
    </p:spTree>
    <p:extLst>
      <p:ext uri="{BB962C8B-B14F-4D97-AF65-F5344CB8AC3E}">
        <p14:creationId xmlns:p14="http://schemas.microsoft.com/office/powerpoint/2010/main" val="2908929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465ED2A9-B273-476C-B23D-CEC81EA941CC}" type="datetimeFigureOut">
              <a:rPr lang="pt-BR" smtClean="0"/>
              <a:t>10/12/2015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3FBBA96-E4BF-47F3-A768-E76EA140AB41}" type="slidenum">
              <a:rPr lang="pt-BR" smtClean="0"/>
              <a:t>‹nº›</a:t>
            </a:fld>
            <a:endParaRPr lang="pt-BR"/>
          </a:p>
        </p:txBody>
      </p:sp>
    </p:spTree>
    <p:extLst>
      <p:ext uri="{BB962C8B-B14F-4D97-AF65-F5344CB8AC3E}">
        <p14:creationId xmlns:p14="http://schemas.microsoft.com/office/powerpoint/2010/main" val="3965781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5ED2A9-B273-476C-B23D-CEC81EA941CC}" type="datetimeFigureOut">
              <a:rPr lang="pt-BR" smtClean="0"/>
              <a:t>10/12/2015</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FBBA96-E4BF-47F3-A768-E76EA140AB41}" type="slidenum">
              <a:rPr lang="pt-BR" smtClean="0"/>
              <a:t>‹nº›</a:t>
            </a:fld>
            <a:endParaRPr lang="pt-BR"/>
          </a:p>
        </p:txBody>
      </p:sp>
    </p:spTree>
    <p:extLst>
      <p:ext uri="{BB962C8B-B14F-4D97-AF65-F5344CB8AC3E}">
        <p14:creationId xmlns:p14="http://schemas.microsoft.com/office/powerpoint/2010/main" val="3902019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2"/>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grpSp>
        <p:nvGrpSpPr>
          <p:cNvPr id="36" name="Tela 90"/>
          <p:cNvGrpSpPr/>
          <p:nvPr/>
        </p:nvGrpSpPr>
        <p:grpSpPr>
          <a:xfrm>
            <a:off x="152400" y="152400"/>
            <a:ext cx="11578046" cy="6444343"/>
            <a:chOff x="179705" y="205105"/>
            <a:chExt cx="6985000" cy="9489440"/>
          </a:xfrm>
        </p:grpSpPr>
        <p:sp>
          <p:nvSpPr>
            <p:cNvPr id="37" name="Retângulo 36"/>
            <p:cNvSpPr/>
            <p:nvPr/>
          </p:nvSpPr>
          <p:spPr>
            <a:xfrm>
              <a:off x="179705" y="899795"/>
              <a:ext cx="5400040" cy="7537450"/>
            </a:xfrm>
            <a:prstGeom prst="rect">
              <a:avLst/>
            </a:prstGeom>
            <a:noFill/>
          </p:spPr>
        </p:sp>
        <p:sp>
          <p:nvSpPr>
            <p:cNvPr id="38" name="AutoShape 50"/>
            <p:cNvSpPr>
              <a:spLocks noChangeArrowheads="1"/>
            </p:cNvSpPr>
            <p:nvPr/>
          </p:nvSpPr>
          <p:spPr bwMode="auto">
            <a:xfrm>
              <a:off x="1403985" y="205105"/>
              <a:ext cx="4795520" cy="352425"/>
            </a:xfrm>
            <a:prstGeom prst="flowChartTerminator">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pt-BR" sz="1100" b="1">
                  <a:effectLst/>
                  <a:latin typeface="Calibri" panose="020F0502020204030204" pitchFamily="34" charset="0"/>
                  <a:ea typeface="Calibri" panose="020F0502020204030204" pitchFamily="34" charset="0"/>
                  <a:cs typeface="Times New Roman" panose="02020603050405020304" pitchFamily="18" charset="0"/>
                </a:rPr>
                <a:t>A Leitura da Creche</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9" name="AutoShape 51"/>
            <p:cNvSpPr>
              <a:spLocks noChangeArrowheads="1"/>
            </p:cNvSpPr>
            <p:nvPr/>
          </p:nvSpPr>
          <p:spPr bwMode="auto">
            <a:xfrm>
              <a:off x="1624965" y="867410"/>
              <a:ext cx="1022350" cy="28511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Antigamente</a:t>
              </a: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0" name="AutoShape 52"/>
            <p:cNvSpPr>
              <a:spLocks noChangeArrowheads="1"/>
            </p:cNvSpPr>
            <p:nvPr/>
          </p:nvSpPr>
          <p:spPr bwMode="auto">
            <a:xfrm>
              <a:off x="2117090" y="5579745"/>
              <a:ext cx="1971675" cy="1819275"/>
            </a:xfrm>
            <a:prstGeom prst="flowChartTerminator">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Capacitação do pessoal da ONMI: Nesse caso também, a organização foi parecida com aquela dos primeiros cursos, mas com um amplo favorecimento dos tempos de estágio na creche.</a:t>
              </a:r>
            </a:p>
          </p:txBody>
        </p:sp>
        <p:cxnSp>
          <p:nvCxnSpPr>
            <p:cNvPr id="41" name="AutoShape 53"/>
            <p:cNvCxnSpPr>
              <a:cxnSpLocks noChangeShapeType="1"/>
              <a:endCxn id="39" idx="3"/>
            </p:cNvCxnSpPr>
            <p:nvPr/>
          </p:nvCxnSpPr>
          <p:spPr bwMode="auto">
            <a:xfrm rot="10800000" flipV="1">
              <a:off x="2647315" y="873125"/>
              <a:ext cx="1154430" cy="13716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42" name="AutoShape 54"/>
            <p:cNvSpPr>
              <a:spLocks noChangeArrowheads="1"/>
            </p:cNvSpPr>
            <p:nvPr/>
          </p:nvSpPr>
          <p:spPr bwMode="auto">
            <a:xfrm>
              <a:off x="5347335" y="753110"/>
              <a:ext cx="1533525" cy="29464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Nos últimos séculos </a:t>
              </a: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3" name="AutoShape 55"/>
            <p:cNvSpPr>
              <a:spLocks noChangeArrowheads="1"/>
            </p:cNvSpPr>
            <p:nvPr/>
          </p:nvSpPr>
          <p:spPr bwMode="auto">
            <a:xfrm>
              <a:off x="614680" y="2452370"/>
              <a:ext cx="1752600" cy="47561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Preparar atividades de leitura, organização de espaço</a:t>
              </a:r>
            </a:p>
          </p:txBody>
        </p:sp>
        <p:sp>
          <p:nvSpPr>
            <p:cNvPr id="44" name="AutoShape 56"/>
            <p:cNvSpPr>
              <a:spLocks noChangeArrowheads="1"/>
            </p:cNvSpPr>
            <p:nvPr/>
          </p:nvSpPr>
          <p:spPr bwMode="auto">
            <a:xfrm>
              <a:off x="4982210" y="2404745"/>
              <a:ext cx="1485900" cy="52324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Na condução da atividade</a:t>
              </a:r>
            </a:p>
          </p:txBody>
        </p:sp>
        <p:sp>
          <p:nvSpPr>
            <p:cNvPr id="45" name="AutoShape 57"/>
            <p:cNvSpPr>
              <a:spLocks noChangeArrowheads="1"/>
            </p:cNvSpPr>
            <p:nvPr/>
          </p:nvSpPr>
          <p:spPr bwMode="auto">
            <a:xfrm>
              <a:off x="3068320" y="3585845"/>
              <a:ext cx="1447800" cy="48514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Na apreciação do seu sucesso.</a:t>
              </a: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6" name="AutoShape 58"/>
            <p:cNvSpPr>
              <a:spLocks noChangeArrowheads="1"/>
            </p:cNvSpPr>
            <p:nvPr/>
          </p:nvSpPr>
          <p:spPr bwMode="auto">
            <a:xfrm>
              <a:off x="497205" y="4285615"/>
              <a:ext cx="6343650" cy="818515"/>
            </a:xfrm>
            <a:prstGeom prst="flowChartDecision">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ctr" anchorCtr="0" upright="1">
              <a:noAutofit/>
            </a:bodyPr>
            <a:lstStyle/>
            <a:p>
              <a:pPr algn="ctr">
                <a:lnSpc>
                  <a:spcPct val="115000"/>
                </a:lnSpc>
                <a:spcAft>
                  <a:spcPts val="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4 Fases na formação de novos educadores.</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7" name="AutoShape 59"/>
            <p:cNvSpPr>
              <a:spLocks noChangeArrowheads="1"/>
            </p:cNvSpPr>
            <p:nvPr/>
          </p:nvSpPr>
          <p:spPr bwMode="auto">
            <a:xfrm>
              <a:off x="2903220" y="1962785"/>
              <a:ext cx="1508760" cy="1475105"/>
            </a:xfrm>
            <a:prstGeom prst="flowChartDecision">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ctr" anchorCtr="0" upright="1">
              <a:noAutofit/>
            </a:bodyPr>
            <a:lstStyle/>
            <a:p>
              <a:pPr>
                <a:lnSpc>
                  <a:spcPct val="115000"/>
                </a:lnSpc>
                <a:spcAft>
                  <a:spcPts val="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O Papel do Adulto</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8" name="AutoShape 60"/>
            <p:cNvSpPr>
              <a:spLocks noChangeArrowheads="1"/>
            </p:cNvSpPr>
            <p:nvPr/>
          </p:nvSpPr>
          <p:spPr bwMode="auto">
            <a:xfrm>
              <a:off x="565785" y="5067935"/>
              <a:ext cx="1416685" cy="30289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1ºFASE</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9" name="AutoShape 61"/>
            <p:cNvSpPr>
              <a:spLocks noChangeArrowheads="1"/>
            </p:cNvSpPr>
            <p:nvPr/>
          </p:nvSpPr>
          <p:spPr bwMode="auto">
            <a:xfrm>
              <a:off x="2378710" y="5171440"/>
              <a:ext cx="1137920" cy="33528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2ºFASE</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50" name="AutoShape 62"/>
            <p:cNvSpPr>
              <a:spLocks noChangeArrowheads="1"/>
            </p:cNvSpPr>
            <p:nvPr/>
          </p:nvSpPr>
          <p:spPr bwMode="auto">
            <a:xfrm>
              <a:off x="4001770" y="5104130"/>
              <a:ext cx="1095375" cy="34226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3º FASE</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cxnSp>
          <p:nvCxnSpPr>
            <p:cNvPr id="51" name="AutoShape 63"/>
            <p:cNvCxnSpPr>
              <a:cxnSpLocks noChangeShapeType="1"/>
              <a:stCxn id="47" idx="1"/>
              <a:endCxn id="43" idx="3"/>
            </p:cNvCxnSpPr>
            <p:nvPr/>
          </p:nvCxnSpPr>
          <p:spPr bwMode="auto">
            <a:xfrm rot="10800000">
              <a:off x="2367280" y="2690495"/>
              <a:ext cx="535940" cy="1016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52" name="AutoShape 64"/>
            <p:cNvCxnSpPr>
              <a:cxnSpLocks noChangeShapeType="1"/>
              <a:stCxn id="47" idx="3"/>
              <a:endCxn id="44" idx="1"/>
            </p:cNvCxnSpPr>
            <p:nvPr/>
          </p:nvCxnSpPr>
          <p:spPr bwMode="auto">
            <a:xfrm flipV="1">
              <a:off x="4411980" y="2666365"/>
              <a:ext cx="570230" cy="3429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53" name="AutoShape 65"/>
            <p:cNvCxnSpPr>
              <a:cxnSpLocks noChangeShapeType="1"/>
              <a:stCxn id="43" idx="2"/>
              <a:endCxn id="45" idx="1"/>
            </p:cNvCxnSpPr>
            <p:nvPr/>
          </p:nvCxnSpPr>
          <p:spPr bwMode="auto">
            <a:xfrm rot="16200000" flipH="1">
              <a:off x="1829435" y="2589530"/>
              <a:ext cx="900430" cy="1577340"/>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54" name="AutoShape 66"/>
            <p:cNvCxnSpPr>
              <a:cxnSpLocks noChangeShapeType="1"/>
              <a:stCxn id="44" idx="2"/>
              <a:endCxn id="45" idx="3"/>
            </p:cNvCxnSpPr>
            <p:nvPr/>
          </p:nvCxnSpPr>
          <p:spPr bwMode="auto">
            <a:xfrm rot="5400000">
              <a:off x="4670425" y="2773680"/>
              <a:ext cx="900430" cy="1209040"/>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55" name="AutoShape 67"/>
            <p:cNvCxnSpPr>
              <a:cxnSpLocks noChangeShapeType="1"/>
              <a:stCxn id="45" idx="2"/>
              <a:endCxn id="46" idx="0"/>
            </p:cNvCxnSpPr>
            <p:nvPr/>
          </p:nvCxnSpPr>
          <p:spPr bwMode="auto">
            <a:xfrm rot="5400000">
              <a:off x="3623310" y="4116705"/>
              <a:ext cx="214630" cy="12319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56" name="Text Box 68"/>
            <p:cNvSpPr txBox="1">
              <a:spLocks noChangeArrowheads="1"/>
            </p:cNvSpPr>
            <p:nvPr/>
          </p:nvSpPr>
          <p:spPr bwMode="auto">
            <a:xfrm>
              <a:off x="4481195" y="2533650"/>
              <a:ext cx="4191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pt-BR" sz="11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 Box 69"/>
            <p:cNvSpPr txBox="1">
              <a:spLocks noChangeArrowheads="1"/>
            </p:cNvSpPr>
            <p:nvPr/>
          </p:nvSpPr>
          <p:spPr bwMode="auto">
            <a:xfrm>
              <a:off x="2527300" y="2523490"/>
              <a:ext cx="52959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pt-BR" sz="11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8" name="AutoShape 70"/>
            <p:cNvCxnSpPr>
              <a:cxnSpLocks noChangeShapeType="1"/>
              <a:stCxn id="38" idx="2"/>
            </p:cNvCxnSpPr>
            <p:nvPr/>
          </p:nvCxnSpPr>
          <p:spPr bwMode="auto">
            <a:xfrm rot="16200000" flipH="1">
              <a:off x="4398010" y="-38735"/>
              <a:ext cx="309880" cy="1501775"/>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59" name="AutoShape 71"/>
            <p:cNvSpPr>
              <a:spLocks noChangeArrowheads="1"/>
            </p:cNvSpPr>
            <p:nvPr/>
          </p:nvSpPr>
          <p:spPr bwMode="auto">
            <a:xfrm>
              <a:off x="1394460" y="1234440"/>
              <a:ext cx="1551940" cy="49466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História contada em qualquer lugar </a:t>
              </a: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60" name="AutoShape 72"/>
            <p:cNvSpPr>
              <a:spLocks noChangeArrowheads="1"/>
            </p:cNvSpPr>
            <p:nvPr/>
          </p:nvSpPr>
          <p:spPr bwMode="auto">
            <a:xfrm>
              <a:off x="992505" y="1796415"/>
              <a:ext cx="2124075" cy="51371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Contos -&gt; mitos -&gt; estórias </a:t>
              </a: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cxnSp>
          <p:nvCxnSpPr>
            <p:cNvPr id="61" name="AutoShape 73"/>
            <p:cNvCxnSpPr>
              <a:cxnSpLocks noChangeShapeType="1"/>
            </p:cNvCxnSpPr>
            <p:nvPr/>
          </p:nvCxnSpPr>
          <p:spPr bwMode="auto">
            <a:xfrm rot="5400000">
              <a:off x="2057400" y="1186815"/>
              <a:ext cx="214630" cy="635"/>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62" name="AutoShape 74"/>
            <p:cNvCxnSpPr>
              <a:cxnSpLocks noChangeShapeType="1"/>
            </p:cNvCxnSpPr>
            <p:nvPr/>
          </p:nvCxnSpPr>
          <p:spPr bwMode="auto">
            <a:xfrm rot="5400000">
              <a:off x="2010410" y="1788160"/>
              <a:ext cx="214630" cy="635"/>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63" name="AutoShape 75"/>
            <p:cNvSpPr>
              <a:spLocks noChangeArrowheads="1"/>
            </p:cNvSpPr>
            <p:nvPr/>
          </p:nvSpPr>
          <p:spPr bwMode="auto">
            <a:xfrm>
              <a:off x="3859530" y="1585595"/>
              <a:ext cx="1533525" cy="32385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-&gt; olhar-&gt;tocar-&gt; ler </a:t>
              </a: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64" name="AutoShape 76"/>
            <p:cNvSpPr>
              <a:spLocks noChangeArrowheads="1"/>
            </p:cNvSpPr>
            <p:nvPr/>
          </p:nvSpPr>
          <p:spPr bwMode="auto">
            <a:xfrm>
              <a:off x="3801745" y="1099820"/>
              <a:ext cx="1724025" cy="38671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Produção de livro infantil </a:t>
              </a:r>
            </a:p>
          </p:txBody>
        </p:sp>
        <p:cxnSp>
          <p:nvCxnSpPr>
            <p:cNvPr id="65" name="AutoShape 77"/>
            <p:cNvCxnSpPr>
              <a:cxnSpLocks noChangeShapeType="1"/>
            </p:cNvCxnSpPr>
            <p:nvPr/>
          </p:nvCxnSpPr>
          <p:spPr bwMode="auto">
            <a:xfrm rot="5400000">
              <a:off x="4476750" y="1529715"/>
              <a:ext cx="214630" cy="635"/>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66" name="AutoShape 78"/>
            <p:cNvCxnSpPr>
              <a:cxnSpLocks noChangeShapeType="1"/>
            </p:cNvCxnSpPr>
            <p:nvPr/>
          </p:nvCxnSpPr>
          <p:spPr bwMode="auto">
            <a:xfrm rot="5400000">
              <a:off x="5334000" y="1091565"/>
              <a:ext cx="214630" cy="635"/>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67" name="AutoShape 79"/>
            <p:cNvCxnSpPr>
              <a:cxnSpLocks noChangeShapeType="1"/>
            </p:cNvCxnSpPr>
            <p:nvPr/>
          </p:nvCxnSpPr>
          <p:spPr bwMode="auto">
            <a:xfrm rot="5400000">
              <a:off x="6619875" y="1062990"/>
              <a:ext cx="214630" cy="635"/>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68" name="AutoShape 80"/>
            <p:cNvCxnSpPr>
              <a:cxnSpLocks noChangeShapeType="1"/>
            </p:cNvCxnSpPr>
            <p:nvPr/>
          </p:nvCxnSpPr>
          <p:spPr bwMode="auto">
            <a:xfrm rot="5400000">
              <a:off x="3133090" y="1473835"/>
              <a:ext cx="1300480" cy="635"/>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69" name="AutoShape 81"/>
            <p:cNvSpPr>
              <a:spLocks noChangeArrowheads="1"/>
            </p:cNvSpPr>
            <p:nvPr/>
          </p:nvSpPr>
          <p:spPr bwMode="auto">
            <a:xfrm>
              <a:off x="5421630" y="5029835"/>
              <a:ext cx="1285875" cy="30416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4ºFASE</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cxnSp>
          <p:nvCxnSpPr>
            <p:cNvPr id="70" name="AutoShape 82"/>
            <p:cNvCxnSpPr>
              <a:cxnSpLocks noChangeShapeType="1"/>
            </p:cNvCxnSpPr>
            <p:nvPr/>
          </p:nvCxnSpPr>
          <p:spPr bwMode="auto">
            <a:xfrm rot="5400000">
              <a:off x="1552575" y="4903470"/>
              <a:ext cx="214630" cy="635"/>
            </a:xfrm>
            <a:prstGeom prst="bentConnector3">
              <a:avLst>
                <a:gd name="adj1" fmla="val 125736"/>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71" name="AutoShape 83"/>
            <p:cNvCxnSpPr>
              <a:cxnSpLocks noChangeShapeType="1"/>
            </p:cNvCxnSpPr>
            <p:nvPr/>
          </p:nvCxnSpPr>
          <p:spPr bwMode="auto">
            <a:xfrm rot="5400000">
              <a:off x="3105150" y="5118100"/>
              <a:ext cx="214630" cy="635"/>
            </a:xfrm>
            <a:prstGeom prst="bentConnector3">
              <a:avLst>
                <a:gd name="adj1" fmla="val 63606"/>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72" name="AutoShape 84"/>
            <p:cNvCxnSpPr>
              <a:cxnSpLocks noChangeShapeType="1"/>
            </p:cNvCxnSpPr>
            <p:nvPr/>
          </p:nvCxnSpPr>
          <p:spPr bwMode="auto">
            <a:xfrm rot="5400000">
              <a:off x="4686300" y="4996180"/>
              <a:ext cx="214630" cy="635"/>
            </a:xfrm>
            <a:prstGeom prst="bentConnector3">
              <a:avLst>
                <a:gd name="adj1" fmla="val 125736"/>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73" name="AutoShape 85"/>
            <p:cNvCxnSpPr>
              <a:cxnSpLocks noChangeShapeType="1"/>
            </p:cNvCxnSpPr>
            <p:nvPr/>
          </p:nvCxnSpPr>
          <p:spPr bwMode="auto">
            <a:xfrm rot="5400000">
              <a:off x="6324600" y="4959985"/>
              <a:ext cx="214630" cy="635"/>
            </a:xfrm>
            <a:prstGeom prst="bentConnector3">
              <a:avLst>
                <a:gd name="adj1" fmla="val -69528"/>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74" name="AutoShape 86"/>
            <p:cNvSpPr>
              <a:spLocks noChangeArrowheads="1"/>
            </p:cNvSpPr>
            <p:nvPr/>
          </p:nvSpPr>
          <p:spPr bwMode="auto">
            <a:xfrm>
              <a:off x="357505" y="6682105"/>
              <a:ext cx="2082800" cy="1828800"/>
            </a:xfrm>
            <a:prstGeom prst="flowChartTerminator">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Cursos de formação de 6 meses até um ano (as matérias eram geralmente: Pedagogia, psicologia, sociologia, pediatria e neuropsiquiatria infantil.)</a:t>
              </a:r>
            </a:p>
            <a:p>
              <a:pPr algn="ctr">
                <a:lnSpc>
                  <a:spcPct val="115000"/>
                </a:lnSpc>
                <a:spcAft>
                  <a:spcPts val="100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5" name="AutoShape 87"/>
            <p:cNvSpPr>
              <a:spLocks noChangeArrowheads="1"/>
            </p:cNvSpPr>
            <p:nvPr/>
          </p:nvSpPr>
          <p:spPr bwMode="auto">
            <a:xfrm>
              <a:off x="544195" y="5627370"/>
              <a:ext cx="1343660" cy="961390"/>
            </a:xfrm>
            <a:prstGeom prst="flowChartTerminator">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Cursos de forma-Teórica-Prática de base</a:t>
              </a:r>
            </a:p>
          </p:txBody>
        </p:sp>
        <p:cxnSp>
          <p:nvCxnSpPr>
            <p:cNvPr id="76" name="AutoShape 88"/>
            <p:cNvCxnSpPr>
              <a:cxnSpLocks noChangeShapeType="1"/>
            </p:cNvCxnSpPr>
            <p:nvPr/>
          </p:nvCxnSpPr>
          <p:spPr bwMode="auto">
            <a:xfrm rot="5400000">
              <a:off x="1190625" y="6631305"/>
              <a:ext cx="214630" cy="635"/>
            </a:xfrm>
            <a:prstGeom prst="bentConnector3">
              <a:avLst>
                <a:gd name="adj1" fmla="val 63606"/>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77" name="AutoShape 89"/>
            <p:cNvCxnSpPr>
              <a:cxnSpLocks noChangeShapeType="1"/>
              <a:endCxn id="75" idx="0"/>
            </p:cNvCxnSpPr>
            <p:nvPr/>
          </p:nvCxnSpPr>
          <p:spPr bwMode="auto">
            <a:xfrm rot="5400000">
              <a:off x="1096645" y="5464175"/>
              <a:ext cx="282575" cy="43815"/>
            </a:xfrm>
            <a:prstGeom prst="bentConnector3">
              <a:avLst>
                <a:gd name="adj1" fmla="val 49889"/>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78" name="AutoShape 90"/>
            <p:cNvSpPr>
              <a:spLocks noChangeArrowheads="1"/>
            </p:cNvSpPr>
            <p:nvPr/>
          </p:nvSpPr>
          <p:spPr bwMode="auto">
            <a:xfrm>
              <a:off x="3954780" y="5655945"/>
              <a:ext cx="1543050" cy="4038600"/>
            </a:xfrm>
            <a:prstGeom prst="flowChartTerminator">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Atualização do educador: Os cursos de atualização desenvolveram-se sobretudo em sentido monográfico, ou sobre aspectos particulares das atividades (Por ex: a psicomotricidade, o jogo, etc.) ou sobre aspectos metodológicos (Por ex: a observação)</a:t>
              </a:r>
            </a:p>
          </p:txBody>
        </p:sp>
        <p:cxnSp>
          <p:nvCxnSpPr>
            <p:cNvPr id="79" name="AutoShape 91"/>
            <p:cNvCxnSpPr>
              <a:cxnSpLocks noChangeShapeType="1"/>
            </p:cNvCxnSpPr>
            <p:nvPr/>
          </p:nvCxnSpPr>
          <p:spPr bwMode="auto">
            <a:xfrm rot="5400000">
              <a:off x="2981325" y="5613400"/>
              <a:ext cx="214630" cy="635"/>
            </a:xfrm>
            <a:prstGeom prst="bentConnector3">
              <a:avLst>
                <a:gd name="adj1" fmla="val 63606"/>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80" name="AutoShape 92"/>
            <p:cNvSpPr>
              <a:spLocks noChangeArrowheads="1"/>
            </p:cNvSpPr>
            <p:nvPr/>
          </p:nvSpPr>
          <p:spPr bwMode="auto">
            <a:xfrm>
              <a:off x="5459095" y="5542915"/>
              <a:ext cx="1705610" cy="3865245"/>
            </a:xfrm>
            <a:prstGeom prst="flowChartTerminator">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A formação do educador como educador social e ao mesmo tempo como especialistas psicopedagógico. Elas centralizavam a atenção, seja nos aspectos políticos e sociais da creche, seja na particularidade do trabalho com a criança muito nova.</a:t>
              </a:r>
            </a:p>
            <a:p>
              <a:pPr>
                <a:lnSpc>
                  <a:spcPct val="115000"/>
                </a:lnSpc>
                <a:spcAft>
                  <a:spcPts val="100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81" name="AutoShape 93"/>
            <p:cNvCxnSpPr>
              <a:cxnSpLocks noChangeShapeType="1"/>
            </p:cNvCxnSpPr>
            <p:nvPr/>
          </p:nvCxnSpPr>
          <p:spPr bwMode="auto">
            <a:xfrm rot="5400000">
              <a:off x="6181725" y="5493385"/>
              <a:ext cx="214630" cy="635"/>
            </a:xfrm>
            <a:prstGeom prst="bentConnector3">
              <a:avLst>
                <a:gd name="adj1" fmla="val -69528"/>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5105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ela 38"/>
          <p:cNvGrpSpPr/>
          <p:nvPr/>
        </p:nvGrpSpPr>
        <p:grpSpPr>
          <a:xfrm>
            <a:off x="339634" y="117566"/>
            <a:ext cx="11364686" cy="6400800"/>
            <a:chOff x="0" y="0"/>
            <a:chExt cx="6793230" cy="7881620"/>
          </a:xfrm>
        </p:grpSpPr>
        <p:sp>
          <p:nvSpPr>
            <p:cNvPr id="5" name="Retângulo 4"/>
            <p:cNvSpPr/>
            <p:nvPr/>
          </p:nvSpPr>
          <p:spPr>
            <a:xfrm>
              <a:off x="721360" y="918845"/>
              <a:ext cx="5400040" cy="6302375"/>
            </a:xfrm>
            <a:prstGeom prst="rect">
              <a:avLst/>
            </a:prstGeom>
            <a:noFill/>
          </p:spPr>
        </p:sp>
        <p:sp>
          <p:nvSpPr>
            <p:cNvPr id="6" name="AutoShape 11"/>
            <p:cNvSpPr>
              <a:spLocks noChangeArrowheads="1"/>
            </p:cNvSpPr>
            <p:nvPr/>
          </p:nvSpPr>
          <p:spPr bwMode="auto">
            <a:xfrm>
              <a:off x="28575" y="551180"/>
              <a:ext cx="1960880" cy="662305"/>
            </a:xfrm>
            <a:prstGeom prst="flowChartTerminator">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pt-BR" sz="1100" b="1">
                  <a:effectLst/>
                  <a:latin typeface="Calibri" panose="020F0502020204030204" pitchFamily="34" charset="0"/>
                  <a:ea typeface="Calibri" panose="020F0502020204030204" pitchFamily="34" charset="0"/>
                  <a:cs typeface="Times New Roman" panose="02020603050405020304" pitchFamily="18" charset="0"/>
                </a:rPr>
                <a:t>Quem é a criança apresentada aos educadores?</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AutoShape 12"/>
            <p:cNvSpPr>
              <a:spLocks noChangeArrowheads="1"/>
            </p:cNvSpPr>
            <p:nvPr/>
          </p:nvSpPr>
          <p:spPr bwMode="auto">
            <a:xfrm>
              <a:off x="147320" y="1313815"/>
              <a:ext cx="1753870" cy="87249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A criança deve ter como referência o grupo, e não o educador. </a:t>
              </a: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8" name="AutoShape 13"/>
            <p:cNvSpPr>
              <a:spLocks noChangeArrowheads="1"/>
            </p:cNvSpPr>
            <p:nvPr/>
          </p:nvSpPr>
          <p:spPr bwMode="auto">
            <a:xfrm>
              <a:off x="4958080" y="2334260"/>
              <a:ext cx="1056005" cy="65341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3º Períodos: O seminário Saint Pierre</a:t>
              </a: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espaço</a:t>
              </a:r>
            </a:p>
          </p:txBody>
        </p:sp>
        <p:sp>
          <p:nvSpPr>
            <p:cNvPr id="9" name="AutoShape 14"/>
            <p:cNvSpPr>
              <a:spLocks noChangeArrowheads="1"/>
            </p:cNvSpPr>
            <p:nvPr/>
          </p:nvSpPr>
          <p:spPr bwMode="auto">
            <a:xfrm>
              <a:off x="5675630" y="1340485"/>
              <a:ext cx="1117600" cy="84582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2º Período: Os primeiros cursos regionais </a:t>
              </a: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0" name="AutoShape 15"/>
            <p:cNvSpPr>
              <a:spLocks noChangeArrowheads="1"/>
            </p:cNvSpPr>
            <p:nvPr/>
          </p:nvSpPr>
          <p:spPr bwMode="auto">
            <a:xfrm>
              <a:off x="1976120" y="3097530"/>
              <a:ext cx="2314575" cy="83756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O curso para a preparação dos educadores da creche deve ter algumas peculiaridades, dentro delas no texto são citadas 8</a:t>
              </a: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1" name="AutoShape 16"/>
            <p:cNvSpPr>
              <a:spLocks noChangeArrowheads="1"/>
            </p:cNvSpPr>
            <p:nvPr/>
          </p:nvSpPr>
          <p:spPr bwMode="auto">
            <a:xfrm>
              <a:off x="0" y="0"/>
              <a:ext cx="6343650" cy="466090"/>
            </a:xfrm>
            <a:prstGeom prst="flowChartDecision">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ctr" anchorCtr="0" upright="1">
              <a:noAutofit/>
            </a:bodyPr>
            <a:lstStyle/>
            <a:p>
              <a:pPr algn="ctr">
                <a:lnSpc>
                  <a:spcPct val="115000"/>
                </a:lnSpc>
                <a:spcAft>
                  <a:spcPts val="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Continuação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AutoShape 17"/>
            <p:cNvSpPr>
              <a:spLocks noChangeArrowheads="1"/>
            </p:cNvSpPr>
            <p:nvPr/>
          </p:nvSpPr>
          <p:spPr bwMode="auto">
            <a:xfrm>
              <a:off x="2127250" y="1450340"/>
              <a:ext cx="1480820" cy="1711325"/>
            </a:xfrm>
            <a:prstGeom prst="flowChartDecision">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ctr" anchorCtr="0" upright="1">
              <a:noAutofit/>
            </a:bodyPr>
            <a:lstStyle/>
            <a:p>
              <a:pPr>
                <a:lnSpc>
                  <a:spcPct val="115000"/>
                </a:lnSpc>
                <a:spcAft>
                  <a:spcPts val="1000"/>
                </a:spcAft>
              </a:pPr>
              <a:r>
                <a:rPr lang="pt-BR" sz="1100" b="1">
                  <a:effectLst/>
                  <a:latin typeface="Calibri" panose="020F0502020204030204" pitchFamily="34" charset="0"/>
                  <a:ea typeface="Calibri" panose="020F0502020204030204" pitchFamily="34" charset="0"/>
                  <a:cs typeface="Times New Roman" panose="02020603050405020304" pitchFamily="18" charset="0"/>
                </a:rPr>
                <a:t>Indicação e proposta para os cursos de formação.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AutoShape 18"/>
            <p:cNvSpPr>
              <a:spLocks noChangeArrowheads="1"/>
            </p:cNvSpPr>
            <p:nvPr/>
          </p:nvSpPr>
          <p:spPr bwMode="auto">
            <a:xfrm>
              <a:off x="14605" y="4789805"/>
              <a:ext cx="1537970" cy="200914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Porque os conhecimentos sobre a fenologia do comportamento das crianças, sobretudo das muito pequenas, no contexto quotidiano e em particular na creche são muito escassos.</a:t>
              </a:r>
            </a:p>
          </p:txBody>
        </p:sp>
        <p:sp>
          <p:nvSpPr>
            <p:cNvPr id="14" name="AutoShape 19"/>
            <p:cNvSpPr>
              <a:spLocks noChangeArrowheads="1"/>
            </p:cNvSpPr>
            <p:nvPr/>
          </p:nvSpPr>
          <p:spPr bwMode="auto">
            <a:xfrm>
              <a:off x="1734820" y="4803775"/>
              <a:ext cx="1238250" cy="162814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dirty="0">
                  <a:effectLst/>
                  <a:latin typeface="Calibri" panose="020F0502020204030204" pitchFamily="34" charset="0"/>
                  <a:ea typeface="Calibri" panose="020F0502020204030204" pitchFamily="34" charset="0"/>
                  <a:cs typeface="Times New Roman" panose="02020603050405020304" pitchFamily="18" charset="0"/>
                </a:rPr>
                <a:t>Porque observando se aprende a ver cada vez mais a ser mais sensível e atento aos sinais da criança.</a:t>
              </a:r>
            </a:p>
            <a:p>
              <a:pPr>
                <a:lnSpc>
                  <a:spcPct val="115000"/>
                </a:lnSpc>
                <a:spcAft>
                  <a:spcPts val="1000"/>
                </a:spcAft>
              </a:pPr>
              <a:r>
                <a:rPr lang="pt-B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pt-BR" sz="1100" dirty="0">
                  <a:effectLst/>
                  <a:latin typeface="Calibri" panose="020F0502020204030204" pitchFamily="34" charset="0"/>
                  <a:ea typeface="Calibri" panose="020F0502020204030204" pitchFamily="34" charset="0"/>
                  <a:cs typeface="Times New Roman" panose="02020603050405020304" pitchFamily="18" charset="0"/>
                </a:rPr>
                <a:t> </a:t>
              </a:r>
            </a:p>
          </p:txBody>
        </p:sp>
        <p:cxnSp>
          <p:nvCxnSpPr>
            <p:cNvPr id="15" name="AutoShape 20"/>
            <p:cNvCxnSpPr>
              <a:cxnSpLocks noChangeShapeType="1"/>
            </p:cNvCxnSpPr>
            <p:nvPr/>
          </p:nvCxnSpPr>
          <p:spPr bwMode="auto">
            <a:xfrm rot="16200000" flipH="1">
              <a:off x="4856480" y="1688465"/>
              <a:ext cx="1228725" cy="307340"/>
            </a:xfrm>
            <a:prstGeom prst="bentConnector3">
              <a:avLst>
                <a:gd name="adj1" fmla="val 4997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16" name="Text Box 21"/>
            <p:cNvSpPr txBox="1">
              <a:spLocks noChangeArrowheads="1"/>
            </p:cNvSpPr>
            <p:nvPr/>
          </p:nvSpPr>
          <p:spPr bwMode="auto">
            <a:xfrm>
              <a:off x="4290695" y="2476500"/>
              <a:ext cx="4191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pt-BR" sz="11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 Box 22"/>
            <p:cNvSpPr txBox="1">
              <a:spLocks noChangeArrowheads="1"/>
            </p:cNvSpPr>
            <p:nvPr/>
          </p:nvSpPr>
          <p:spPr bwMode="auto">
            <a:xfrm>
              <a:off x="2336800" y="2466340"/>
              <a:ext cx="52959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pt-BR" sz="11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AutoShape 23"/>
            <p:cNvSpPr>
              <a:spLocks noChangeArrowheads="1"/>
            </p:cNvSpPr>
            <p:nvPr/>
          </p:nvSpPr>
          <p:spPr bwMode="auto">
            <a:xfrm>
              <a:off x="3937635" y="1414145"/>
              <a:ext cx="1621155" cy="70104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1º Período: Em Cinisello Balsamo, antecipando a leiº 1.044</a:t>
              </a: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cxnSp>
          <p:nvCxnSpPr>
            <p:cNvPr id="19" name="AutoShape 24"/>
            <p:cNvCxnSpPr>
              <a:cxnSpLocks noChangeShapeType="1"/>
            </p:cNvCxnSpPr>
            <p:nvPr/>
          </p:nvCxnSpPr>
          <p:spPr bwMode="auto">
            <a:xfrm rot="5400000">
              <a:off x="4603115" y="1320165"/>
              <a:ext cx="214630" cy="635"/>
            </a:xfrm>
            <a:prstGeom prst="bentConnector3">
              <a:avLst>
                <a:gd name="adj1" fmla="val -25148"/>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0" name="AutoShape 25"/>
            <p:cNvCxnSpPr>
              <a:cxnSpLocks noChangeShapeType="1"/>
            </p:cNvCxnSpPr>
            <p:nvPr/>
          </p:nvCxnSpPr>
          <p:spPr bwMode="auto">
            <a:xfrm rot="5400000">
              <a:off x="942975" y="1315085"/>
              <a:ext cx="176530" cy="635"/>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21" name="AutoShape 26"/>
            <p:cNvSpPr>
              <a:spLocks noChangeArrowheads="1"/>
            </p:cNvSpPr>
            <p:nvPr/>
          </p:nvSpPr>
          <p:spPr bwMode="auto">
            <a:xfrm>
              <a:off x="4118610" y="586105"/>
              <a:ext cx="2435860" cy="581025"/>
            </a:xfrm>
            <a:prstGeom prst="flowChartTerminator">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b="1">
                  <a:effectLst/>
                  <a:latin typeface="Calibri" panose="020F0502020204030204" pitchFamily="34" charset="0"/>
                  <a:ea typeface="Calibri" panose="020F0502020204030204" pitchFamily="34" charset="0"/>
                  <a:cs typeface="Times New Roman" panose="02020603050405020304" pitchFamily="18" charset="0"/>
                </a:rPr>
                <a:t>Três momentos teórico-práticos fundamentais</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2" name="AutoShape 27"/>
            <p:cNvCxnSpPr>
              <a:cxnSpLocks noChangeShapeType="1"/>
            </p:cNvCxnSpPr>
            <p:nvPr/>
          </p:nvCxnSpPr>
          <p:spPr bwMode="auto">
            <a:xfrm rot="5400000">
              <a:off x="6203950" y="1273810"/>
              <a:ext cx="214630" cy="635"/>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3" name="AutoShape 28"/>
            <p:cNvCxnSpPr>
              <a:cxnSpLocks noChangeShapeType="1"/>
              <a:endCxn id="21" idx="0"/>
            </p:cNvCxnSpPr>
            <p:nvPr/>
          </p:nvCxnSpPr>
          <p:spPr bwMode="auto">
            <a:xfrm rot="16200000" flipH="1">
              <a:off x="5159375" y="409575"/>
              <a:ext cx="263525" cy="90170"/>
            </a:xfrm>
            <a:prstGeom prst="bentConnector3">
              <a:avLst>
                <a:gd name="adj1" fmla="val 4988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4" name="AutoShape 29"/>
            <p:cNvCxnSpPr>
              <a:cxnSpLocks noChangeShapeType="1"/>
            </p:cNvCxnSpPr>
            <p:nvPr/>
          </p:nvCxnSpPr>
          <p:spPr bwMode="auto">
            <a:xfrm rot="5400000">
              <a:off x="1090930" y="478155"/>
              <a:ext cx="214630" cy="635"/>
            </a:xfrm>
            <a:prstGeom prst="bentConnector3">
              <a:avLst>
                <a:gd name="adj1" fmla="val -25148"/>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5" name="AutoShape 30"/>
            <p:cNvCxnSpPr>
              <a:cxnSpLocks noChangeShapeType="1"/>
              <a:stCxn id="11" idx="2"/>
              <a:endCxn id="12" idx="0"/>
            </p:cNvCxnSpPr>
            <p:nvPr/>
          </p:nvCxnSpPr>
          <p:spPr bwMode="auto">
            <a:xfrm rot="5400000">
              <a:off x="2527935" y="805815"/>
              <a:ext cx="984250" cy="304165"/>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pic>
          <p:nvPicPr>
            <p:cNvPr id="26" name="Picture 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6465" y="3935095"/>
              <a:ext cx="1990725" cy="704850"/>
            </a:xfrm>
            <a:prstGeom prst="rect">
              <a:avLst/>
            </a:prstGeom>
            <a:noFill/>
            <a:extLst>
              <a:ext uri="{909E8E84-426E-40DD-AFC4-6F175D3DCCD1}">
                <a14:hiddenFill xmlns:a14="http://schemas.microsoft.com/office/drawing/2010/main">
                  <a:solidFill>
                    <a:srgbClr val="FFFFFF"/>
                  </a:solidFill>
                </a14:hiddenFill>
              </a:ext>
            </a:extLst>
          </p:spPr>
        </p:pic>
        <p:sp>
          <p:nvSpPr>
            <p:cNvPr id="27" name="AutoShape 32"/>
            <p:cNvSpPr>
              <a:spLocks noChangeArrowheads="1"/>
            </p:cNvSpPr>
            <p:nvPr/>
          </p:nvSpPr>
          <p:spPr bwMode="auto">
            <a:xfrm>
              <a:off x="3227070" y="4813300"/>
              <a:ext cx="1444625" cy="162814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Porque destacando os dados naturais por meio da observação, haverá o estimulo para pesquisar leituras a fim de interpreta-las em nível teórico.</a:t>
              </a:r>
            </a:p>
            <a:p>
              <a:pPr>
                <a:lnSpc>
                  <a:spcPct val="115000"/>
                </a:lnSpc>
                <a:spcAft>
                  <a:spcPts val="100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28"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0920" y="4824095"/>
              <a:ext cx="1530350" cy="160782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9935" y="6757670"/>
              <a:ext cx="4382135" cy="1123950"/>
            </a:xfrm>
            <a:prstGeom prst="rect">
              <a:avLst/>
            </a:prstGeom>
            <a:noFill/>
            <a:extLst>
              <a:ext uri="{909E8E84-426E-40DD-AFC4-6F175D3DCCD1}">
                <a14:hiddenFill xmlns:a14="http://schemas.microsoft.com/office/drawing/2010/main">
                  <a:solidFill>
                    <a:srgbClr val="FFFFFF"/>
                  </a:solidFill>
                </a14:hiddenFill>
              </a:ext>
            </a:extLst>
          </p:spPr>
        </p:pic>
        <p:cxnSp>
          <p:nvCxnSpPr>
            <p:cNvPr id="30" name="AutoShape 35"/>
            <p:cNvCxnSpPr>
              <a:cxnSpLocks noChangeShapeType="1"/>
            </p:cNvCxnSpPr>
            <p:nvPr/>
          </p:nvCxnSpPr>
          <p:spPr bwMode="auto">
            <a:xfrm rot="5400000">
              <a:off x="2470785" y="4777105"/>
              <a:ext cx="214630" cy="635"/>
            </a:xfrm>
            <a:prstGeom prst="bentConnector3">
              <a:avLst>
                <a:gd name="adj1" fmla="val -25148"/>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1" name="AutoShape 36"/>
            <p:cNvCxnSpPr>
              <a:cxnSpLocks noChangeShapeType="1"/>
            </p:cNvCxnSpPr>
            <p:nvPr/>
          </p:nvCxnSpPr>
          <p:spPr bwMode="auto">
            <a:xfrm rot="5400000">
              <a:off x="3594735" y="4758055"/>
              <a:ext cx="214630" cy="635"/>
            </a:xfrm>
            <a:prstGeom prst="bentConnector3">
              <a:avLst>
                <a:gd name="adj1" fmla="val -25148"/>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2" name="AutoShape 37"/>
            <p:cNvCxnSpPr>
              <a:cxnSpLocks noChangeShapeType="1"/>
              <a:stCxn id="26" idx="1"/>
            </p:cNvCxnSpPr>
            <p:nvPr/>
          </p:nvCxnSpPr>
          <p:spPr bwMode="auto">
            <a:xfrm rot="10800000" flipV="1">
              <a:off x="1430655" y="4287520"/>
              <a:ext cx="765810" cy="578485"/>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3" name="AutoShape 38"/>
            <p:cNvCxnSpPr>
              <a:cxnSpLocks noChangeShapeType="1"/>
              <a:stCxn id="26" idx="3"/>
            </p:cNvCxnSpPr>
            <p:nvPr/>
          </p:nvCxnSpPr>
          <p:spPr bwMode="auto">
            <a:xfrm>
              <a:off x="4187190" y="4287520"/>
              <a:ext cx="770890" cy="632460"/>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4" name="AutoShape 39"/>
            <p:cNvCxnSpPr>
              <a:cxnSpLocks noChangeShapeType="1"/>
              <a:stCxn id="26" idx="2"/>
            </p:cNvCxnSpPr>
            <p:nvPr/>
          </p:nvCxnSpPr>
          <p:spPr bwMode="auto">
            <a:xfrm rot="16200000" flipH="1">
              <a:off x="2119630" y="5712460"/>
              <a:ext cx="2159000" cy="13335"/>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018994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ela 34"/>
          <p:cNvGrpSpPr/>
          <p:nvPr/>
        </p:nvGrpSpPr>
        <p:grpSpPr>
          <a:xfrm>
            <a:off x="261258" y="352696"/>
            <a:ext cx="11821886" cy="6348549"/>
            <a:chOff x="0" y="0"/>
            <a:chExt cx="6878955" cy="7221220"/>
          </a:xfrm>
        </p:grpSpPr>
        <p:sp>
          <p:nvSpPr>
            <p:cNvPr id="5" name="Retângulo 4"/>
            <p:cNvSpPr/>
            <p:nvPr/>
          </p:nvSpPr>
          <p:spPr>
            <a:xfrm>
              <a:off x="683260" y="918845"/>
              <a:ext cx="5400040" cy="6302375"/>
            </a:xfrm>
            <a:prstGeom prst="rect">
              <a:avLst/>
            </a:prstGeom>
            <a:noFill/>
          </p:spPr>
        </p:sp>
        <p:sp>
          <p:nvSpPr>
            <p:cNvPr id="6" name="AutoShape 8"/>
            <p:cNvSpPr>
              <a:spLocks noChangeArrowheads="1"/>
            </p:cNvSpPr>
            <p:nvPr/>
          </p:nvSpPr>
          <p:spPr bwMode="auto">
            <a:xfrm>
              <a:off x="28575" y="551180"/>
              <a:ext cx="1465580" cy="948055"/>
            </a:xfrm>
            <a:prstGeom prst="flowChartTerminator">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A importância-&gt; Desenvolvimento-&gt; sucesso escolar.</a:t>
              </a:r>
            </a:p>
            <a:p>
              <a:pPr algn="ctr">
                <a:lnSpc>
                  <a:spcPct val="115000"/>
                </a:lnSpc>
                <a:spcAft>
                  <a:spcPts val="1000"/>
                </a:spcAft>
              </a:pPr>
              <a:r>
                <a:rPr lang="pt-BR" sz="1100" b="1">
                  <a:effectLst/>
                  <a:latin typeface="Calibri" panose="020F0502020204030204" pitchFamily="34" charset="0"/>
                  <a:ea typeface="Calibri" panose="020F0502020204030204" pitchFamily="34" charset="0"/>
                  <a:cs typeface="Times New Roman" panose="02020603050405020304" pitchFamily="18" charset="0"/>
                </a:rPr>
                <a:t>educadores?</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AutoShape 9"/>
            <p:cNvSpPr>
              <a:spLocks noChangeArrowheads="1"/>
            </p:cNvSpPr>
            <p:nvPr/>
          </p:nvSpPr>
          <p:spPr bwMode="auto">
            <a:xfrm>
              <a:off x="3593465" y="1279525"/>
              <a:ext cx="1117600" cy="132715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Livros que apresentam imagens ou situações mais ou menos complexas.</a:t>
              </a: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8" name="AutoShape 10"/>
            <p:cNvSpPr>
              <a:spLocks noChangeArrowheads="1"/>
            </p:cNvSpPr>
            <p:nvPr/>
          </p:nvSpPr>
          <p:spPr bwMode="auto">
            <a:xfrm>
              <a:off x="0" y="0"/>
              <a:ext cx="6343650" cy="466090"/>
            </a:xfrm>
            <a:prstGeom prst="flowChartDecision">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ctr" anchorCtr="0" upright="1">
              <a:noAutofit/>
            </a:bodyPr>
            <a:lstStyle/>
            <a:p>
              <a:pPr algn="ctr">
                <a:lnSpc>
                  <a:spcPct val="115000"/>
                </a:lnSpc>
                <a:spcAft>
                  <a:spcPts val="1000"/>
                </a:spcAft>
              </a:pPr>
              <a:r>
                <a:rPr lang="pt-BR" sz="1100" b="1">
                  <a:effectLst/>
                  <a:latin typeface="Calibri" panose="020F0502020204030204" pitchFamily="34" charset="0"/>
                  <a:ea typeface="Calibri" panose="020F0502020204030204" pitchFamily="34" charset="0"/>
                  <a:cs typeface="Times New Roman" panose="02020603050405020304" pitchFamily="18" charset="0"/>
                </a:rPr>
                <a:t>Por que o livro na creche?</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AutoShape 11"/>
            <p:cNvSpPr>
              <a:spLocks noChangeArrowheads="1"/>
            </p:cNvSpPr>
            <p:nvPr/>
          </p:nvSpPr>
          <p:spPr bwMode="auto">
            <a:xfrm>
              <a:off x="5132705" y="2426970"/>
              <a:ext cx="1608455" cy="1678940"/>
            </a:xfrm>
            <a:prstGeom prst="flowChartDecision">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ctr" anchorCtr="0" upright="1">
              <a:noAutofit/>
            </a:bodyPr>
            <a:lstStyle/>
            <a:p>
              <a:pPr algn="ctr">
                <a:lnSpc>
                  <a:spcPct val="115000"/>
                </a:lnSpc>
                <a:spcAft>
                  <a:spcPts val="1000"/>
                </a:spcAft>
              </a:pPr>
              <a:r>
                <a:rPr lang="pt-BR" sz="1100" b="1">
                  <a:effectLst/>
                  <a:latin typeface="Calibri" panose="020F0502020204030204" pitchFamily="34" charset="0"/>
                  <a:ea typeface="Calibri" panose="020F0502020204030204" pitchFamily="34" charset="0"/>
                  <a:cs typeface="Times New Roman" panose="02020603050405020304" pitchFamily="18" charset="0"/>
                </a:rPr>
                <a:t>A Pesquisa</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12"/>
            <p:cNvSpPr txBox="1">
              <a:spLocks noChangeArrowheads="1"/>
            </p:cNvSpPr>
            <p:nvPr/>
          </p:nvSpPr>
          <p:spPr bwMode="auto">
            <a:xfrm>
              <a:off x="4290695" y="2476500"/>
              <a:ext cx="4191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pt-BR" sz="11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13"/>
            <p:cNvSpPr txBox="1">
              <a:spLocks noChangeArrowheads="1"/>
            </p:cNvSpPr>
            <p:nvPr/>
          </p:nvSpPr>
          <p:spPr bwMode="auto">
            <a:xfrm>
              <a:off x="2336800" y="2466340"/>
              <a:ext cx="52959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pt-BR" sz="11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AutoShape 14"/>
            <p:cNvSpPr>
              <a:spLocks noChangeArrowheads="1"/>
            </p:cNvSpPr>
            <p:nvPr/>
          </p:nvSpPr>
          <p:spPr bwMode="auto">
            <a:xfrm>
              <a:off x="1782445" y="1300480"/>
              <a:ext cx="1621155" cy="88138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Livros que contém uma sucessão de situações e de acontecimentos ilustrados.</a:t>
              </a: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cxnSp>
          <p:nvCxnSpPr>
            <p:cNvPr id="13" name="AutoShape 15"/>
            <p:cNvCxnSpPr>
              <a:cxnSpLocks noChangeShapeType="1"/>
            </p:cNvCxnSpPr>
            <p:nvPr/>
          </p:nvCxnSpPr>
          <p:spPr bwMode="auto">
            <a:xfrm rot="5400000">
              <a:off x="2702560" y="1190625"/>
              <a:ext cx="214630" cy="635"/>
            </a:xfrm>
            <a:prstGeom prst="bentConnector3">
              <a:avLst>
                <a:gd name="adj1" fmla="val -25148"/>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14" name="AutoShape 16"/>
            <p:cNvSpPr>
              <a:spLocks noChangeArrowheads="1"/>
            </p:cNvSpPr>
            <p:nvPr/>
          </p:nvSpPr>
          <p:spPr bwMode="auto">
            <a:xfrm>
              <a:off x="1682115" y="765175"/>
              <a:ext cx="2435860" cy="420370"/>
            </a:xfrm>
            <a:prstGeom prst="flowChartTerminator">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b="1">
                  <a:effectLst/>
                  <a:latin typeface="Calibri" panose="020F0502020204030204" pitchFamily="34" charset="0"/>
                  <a:ea typeface="Calibri" panose="020F0502020204030204" pitchFamily="34" charset="0"/>
                  <a:cs typeface="Times New Roman" panose="02020603050405020304" pitchFamily="18" charset="0"/>
                </a:rPr>
                <a:t>Tipologia de livros para a infância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AutoShape 17"/>
            <p:cNvCxnSpPr>
              <a:cxnSpLocks noChangeShapeType="1"/>
            </p:cNvCxnSpPr>
            <p:nvPr/>
          </p:nvCxnSpPr>
          <p:spPr bwMode="auto">
            <a:xfrm rot="5400000">
              <a:off x="3850640" y="1238885"/>
              <a:ext cx="214630" cy="635"/>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6" name="AutoShape 18"/>
            <p:cNvCxnSpPr>
              <a:cxnSpLocks noChangeShapeType="1"/>
              <a:endCxn id="14" idx="0"/>
            </p:cNvCxnSpPr>
            <p:nvPr/>
          </p:nvCxnSpPr>
          <p:spPr bwMode="auto">
            <a:xfrm rot="16200000" flipH="1">
              <a:off x="2722880" y="588645"/>
              <a:ext cx="263525" cy="90170"/>
            </a:xfrm>
            <a:prstGeom prst="bentConnector3">
              <a:avLst>
                <a:gd name="adj1" fmla="val 4988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7" name="AutoShape 19"/>
            <p:cNvCxnSpPr>
              <a:cxnSpLocks noChangeShapeType="1"/>
              <a:stCxn id="8" idx="3"/>
              <a:endCxn id="9" idx="0"/>
            </p:cNvCxnSpPr>
            <p:nvPr/>
          </p:nvCxnSpPr>
          <p:spPr bwMode="auto">
            <a:xfrm flipH="1">
              <a:off x="5937250" y="233045"/>
              <a:ext cx="406400" cy="2193925"/>
            </a:xfrm>
            <a:prstGeom prst="bentConnector4">
              <a:avLst>
                <a:gd name="adj1" fmla="val -56250"/>
                <a:gd name="adj2" fmla="val 5531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pic>
          <p:nvPicPr>
            <p:cNvPr id="18" name="Picture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95" y="1699895"/>
              <a:ext cx="1733550" cy="211455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70" y="3919220"/>
              <a:ext cx="1581150" cy="2152650"/>
            </a:xfrm>
            <a:prstGeom prst="rect">
              <a:avLst/>
            </a:prstGeom>
            <a:noFill/>
            <a:extLst>
              <a:ext uri="{909E8E84-426E-40DD-AFC4-6F175D3DCCD1}">
                <a14:hiddenFill xmlns:a14="http://schemas.microsoft.com/office/drawing/2010/main">
                  <a:solidFill>
                    <a:srgbClr val="FFFFFF"/>
                  </a:solidFill>
                </a14:hiddenFill>
              </a:ext>
            </a:extLst>
          </p:spPr>
        </p:pic>
        <p:cxnSp>
          <p:nvCxnSpPr>
            <p:cNvPr id="20" name="AutoShape 22"/>
            <p:cNvCxnSpPr>
              <a:cxnSpLocks noChangeShapeType="1"/>
            </p:cNvCxnSpPr>
            <p:nvPr/>
          </p:nvCxnSpPr>
          <p:spPr bwMode="auto">
            <a:xfrm rot="5400000">
              <a:off x="603250" y="1591945"/>
              <a:ext cx="214630" cy="635"/>
            </a:xfrm>
            <a:prstGeom prst="bentConnector3">
              <a:avLst>
                <a:gd name="adj1" fmla="val -25148"/>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1" name="AutoShape 23"/>
            <p:cNvCxnSpPr>
              <a:cxnSpLocks noChangeShapeType="1"/>
            </p:cNvCxnSpPr>
            <p:nvPr/>
          </p:nvCxnSpPr>
          <p:spPr bwMode="auto">
            <a:xfrm rot="5400000">
              <a:off x="755650" y="3851275"/>
              <a:ext cx="214630" cy="635"/>
            </a:xfrm>
            <a:prstGeom prst="bentConnector3">
              <a:avLst>
                <a:gd name="adj1" fmla="val -25148"/>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pic>
          <p:nvPicPr>
            <p:cNvPr id="22"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6585" y="3221990"/>
              <a:ext cx="1369695" cy="76454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5500" y="3169285"/>
              <a:ext cx="1466850" cy="156210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97755" y="4378325"/>
              <a:ext cx="1981200" cy="186690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11960" y="4367530"/>
              <a:ext cx="1562100" cy="12573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4060" y="5012690"/>
              <a:ext cx="1562100" cy="125730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56305" y="6384925"/>
              <a:ext cx="2305685" cy="723900"/>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AutoShape 30"/>
            <p:cNvCxnSpPr>
              <a:cxnSpLocks noChangeShapeType="1"/>
            </p:cNvCxnSpPr>
            <p:nvPr/>
          </p:nvCxnSpPr>
          <p:spPr bwMode="auto">
            <a:xfrm rot="5400000">
              <a:off x="5080000" y="6341110"/>
              <a:ext cx="214630" cy="635"/>
            </a:xfrm>
            <a:prstGeom prst="bentConnector3">
              <a:avLst>
                <a:gd name="adj1" fmla="val -25148"/>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9" name="AutoShape 31"/>
            <p:cNvCxnSpPr>
              <a:cxnSpLocks noChangeShapeType="1"/>
              <a:stCxn id="23" idx="3"/>
            </p:cNvCxnSpPr>
            <p:nvPr/>
          </p:nvCxnSpPr>
          <p:spPr bwMode="auto">
            <a:xfrm>
              <a:off x="4832350" y="3950335"/>
              <a:ext cx="1128395" cy="450215"/>
            </a:xfrm>
            <a:prstGeom prst="bentConnector3">
              <a:avLst>
                <a:gd name="adj1" fmla="val 4997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0" name="AutoShape 32"/>
            <p:cNvCxnSpPr>
              <a:cxnSpLocks noChangeShapeType="1"/>
            </p:cNvCxnSpPr>
            <p:nvPr/>
          </p:nvCxnSpPr>
          <p:spPr bwMode="auto">
            <a:xfrm>
              <a:off x="4467860" y="3221990"/>
              <a:ext cx="1128395" cy="450215"/>
            </a:xfrm>
            <a:prstGeom prst="bentConnector3">
              <a:avLst>
                <a:gd name="adj1" fmla="val 4997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1" name="AutoShape 33"/>
            <p:cNvCxnSpPr>
              <a:cxnSpLocks noChangeShapeType="1"/>
            </p:cNvCxnSpPr>
            <p:nvPr/>
          </p:nvCxnSpPr>
          <p:spPr bwMode="auto">
            <a:xfrm rot="5400000">
              <a:off x="2553335" y="4335145"/>
              <a:ext cx="214630" cy="635"/>
            </a:xfrm>
            <a:prstGeom prst="bentConnector3">
              <a:avLst>
                <a:gd name="adj1" fmla="val -13935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2" name="AutoShape 34"/>
            <p:cNvCxnSpPr>
              <a:cxnSpLocks noChangeShapeType="1"/>
            </p:cNvCxnSpPr>
            <p:nvPr/>
          </p:nvCxnSpPr>
          <p:spPr bwMode="auto">
            <a:xfrm rot="5400000">
              <a:off x="3935095" y="4954905"/>
              <a:ext cx="214630" cy="635"/>
            </a:xfrm>
            <a:prstGeom prst="bentConnector3">
              <a:avLst>
                <a:gd name="adj1" fmla="val -13935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3" name="AutoShape 35"/>
            <p:cNvCxnSpPr>
              <a:cxnSpLocks noChangeShapeType="1"/>
            </p:cNvCxnSpPr>
            <p:nvPr/>
          </p:nvCxnSpPr>
          <p:spPr bwMode="auto">
            <a:xfrm rot="5400000">
              <a:off x="4229735" y="6309995"/>
              <a:ext cx="214630" cy="635"/>
            </a:xfrm>
            <a:prstGeom prst="bentConnector3">
              <a:avLst>
                <a:gd name="adj1" fmla="val -40241"/>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4" name="AutoShape 36"/>
            <p:cNvCxnSpPr>
              <a:cxnSpLocks noChangeShapeType="1"/>
            </p:cNvCxnSpPr>
            <p:nvPr/>
          </p:nvCxnSpPr>
          <p:spPr bwMode="auto">
            <a:xfrm rot="16200000">
              <a:off x="2995930" y="2758440"/>
              <a:ext cx="107950" cy="956310"/>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411809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ela 28"/>
          <p:cNvGrpSpPr/>
          <p:nvPr/>
        </p:nvGrpSpPr>
        <p:grpSpPr>
          <a:xfrm>
            <a:off x="169817" y="300446"/>
            <a:ext cx="11926389" cy="6279742"/>
            <a:chOff x="0" y="0"/>
            <a:chExt cx="6859270" cy="7226935"/>
          </a:xfrm>
        </p:grpSpPr>
        <p:sp>
          <p:nvSpPr>
            <p:cNvPr id="5" name="Retângulo 4"/>
            <p:cNvSpPr/>
            <p:nvPr/>
          </p:nvSpPr>
          <p:spPr>
            <a:xfrm>
              <a:off x="702310" y="924560"/>
              <a:ext cx="5400040" cy="6302375"/>
            </a:xfrm>
            <a:prstGeom prst="rect">
              <a:avLst/>
            </a:prstGeom>
            <a:noFill/>
          </p:spPr>
        </p:sp>
        <p:sp>
          <p:nvSpPr>
            <p:cNvPr id="6" name="AutoShape 6"/>
            <p:cNvSpPr>
              <a:spLocks noChangeArrowheads="1"/>
            </p:cNvSpPr>
            <p:nvPr/>
          </p:nvSpPr>
          <p:spPr bwMode="auto">
            <a:xfrm>
              <a:off x="0" y="501650"/>
              <a:ext cx="1454785" cy="777875"/>
            </a:xfrm>
            <a:prstGeom prst="flowChartTerminator">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O Papel do adulto.</a:t>
              </a:r>
            </a:p>
          </p:txBody>
        </p:sp>
        <p:sp>
          <p:nvSpPr>
            <p:cNvPr id="7" name="AutoShape 7"/>
            <p:cNvSpPr>
              <a:spLocks noChangeArrowheads="1"/>
            </p:cNvSpPr>
            <p:nvPr/>
          </p:nvSpPr>
          <p:spPr bwMode="auto">
            <a:xfrm>
              <a:off x="0" y="0"/>
              <a:ext cx="6343650" cy="466090"/>
            </a:xfrm>
            <a:prstGeom prst="flowChartDecision">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ctr" anchorCtr="0" upright="1">
              <a:noAutofit/>
            </a:bodyPr>
            <a:lstStyle/>
            <a:p>
              <a:pPr algn="ctr">
                <a:lnSpc>
                  <a:spcPct val="115000"/>
                </a:lnSpc>
                <a:spcAft>
                  <a:spcPts val="1000"/>
                </a:spcAft>
              </a:pPr>
              <a:r>
                <a:rPr lang="pt-BR" sz="1100" b="1">
                  <a:effectLst/>
                  <a:latin typeface="Calibri" panose="020F0502020204030204" pitchFamily="34" charset="0"/>
                  <a:ea typeface="Calibri" panose="020F0502020204030204" pitchFamily="34" charset="0"/>
                  <a:cs typeface="Times New Roman" panose="02020603050405020304" pitchFamily="18" charset="0"/>
                </a:rPr>
                <a:t>Continuação</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 Box 8"/>
            <p:cNvSpPr txBox="1">
              <a:spLocks noChangeArrowheads="1"/>
            </p:cNvSpPr>
            <p:nvPr/>
          </p:nvSpPr>
          <p:spPr bwMode="auto">
            <a:xfrm>
              <a:off x="4290695" y="2476500"/>
              <a:ext cx="4191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pt-BR" sz="11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9"/>
            <p:cNvSpPr txBox="1">
              <a:spLocks noChangeArrowheads="1"/>
            </p:cNvSpPr>
            <p:nvPr/>
          </p:nvSpPr>
          <p:spPr bwMode="auto">
            <a:xfrm>
              <a:off x="2336800" y="2466340"/>
              <a:ext cx="52959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pt-BR" sz="11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AutoShape 10"/>
            <p:cNvSpPr>
              <a:spLocks noChangeArrowheads="1"/>
            </p:cNvSpPr>
            <p:nvPr/>
          </p:nvSpPr>
          <p:spPr bwMode="auto">
            <a:xfrm>
              <a:off x="4848225" y="573405"/>
              <a:ext cx="1690370" cy="855980"/>
            </a:xfrm>
            <a:prstGeom prst="flowChartTerminator">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A proposta do Adulto </a:t>
              </a:r>
            </a:p>
            <a:p>
              <a:pPr algn="ctr">
                <a:lnSpc>
                  <a:spcPct val="115000"/>
                </a:lnSpc>
                <a:spcAft>
                  <a:spcPts val="100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1" name="AutoShape 11"/>
            <p:cNvCxnSpPr>
              <a:cxnSpLocks noChangeShapeType="1"/>
              <a:stCxn id="17" idx="1"/>
            </p:cNvCxnSpPr>
            <p:nvPr/>
          </p:nvCxnSpPr>
          <p:spPr bwMode="auto">
            <a:xfrm rot="10800000" flipV="1">
              <a:off x="2032635" y="1962150"/>
              <a:ext cx="220980" cy="11811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2" name="AutoShape 12"/>
            <p:cNvCxnSpPr>
              <a:cxnSpLocks noChangeShapeType="1"/>
              <a:endCxn id="10" idx="0"/>
            </p:cNvCxnSpPr>
            <p:nvPr/>
          </p:nvCxnSpPr>
          <p:spPr bwMode="auto">
            <a:xfrm rot="16200000" flipH="1">
              <a:off x="5516245" y="396875"/>
              <a:ext cx="263525" cy="90170"/>
            </a:xfrm>
            <a:prstGeom prst="bentConnector3">
              <a:avLst>
                <a:gd name="adj1" fmla="val 4988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3" name="AutoShape 13"/>
            <p:cNvCxnSpPr>
              <a:cxnSpLocks noChangeShapeType="1"/>
            </p:cNvCxnSpPr>
            <p:nvPr/>
          </p:nvCxnSpPr>
          <p:spPr bwMode="auto">
            <a:xfrm rot="5400000">
              <a:off x="603885" y="1353185"/>
              <a:ext cx="214630" cy="635"/>
            </a:xfrm>
            <a:prstGeom prst="bentConnector3">
              <a:avLst>
                <a:gd name="adj1" fmla="val -25148"/>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4" name="AutoShape 14"/>
            <p:cNvCxnSpPr>
              <a:cxnSpLocks noChangeShapeType="1"/>
            </p:cNvCxnSpPr>
            <p:nvPr/>
          </p:nvCxnSpPr>
          <p:spPr bwMode="auto">
            <a:xfrm rot="16200000" flipH="1">
              <a:off x="713740" y="396875"/>
              <a:ext cx="263525" cy="90170"/>
            </a:xfrm>
            <a:prstGeom prst="bentConnector3">
              <a:avLst>
                <a:gd name="adj1" fmla="val 4988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pic>
          <p:nvPicPr>
            <p:cNvPr id="15"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35" y="1461135"/>
              <a:ext cx="2038350" cy="93345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06675"/>
              <a:ext cx="13144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3615" y="1476375"/>
              <a:ext cx="990600" cy="97155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2735" y="2621280"/>
              <a:ext cx="1181100" cy="914400"/>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AutoShape 19"/>
            <p:cNvCxnSpPr>
              <a:cxnSpLocks noChangeShapeType="1"/>
            </p:cNvCxnSpPr>
            <p:nvPr/>
          </p:nvCxnSpPr>
          <p:spPr bwMode="auto">
            <a:xfrm rot="5400000">
              <a:off x="617220" y="2475230"/>
              <a:ext cx="406400" cy="63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AutoShape 20"/>
            <p:cNvCxnSpPr>
              <a:cxnSpLocks noChangeShapeType="1"/>
            </p:cNvCxnSpPr>
            <p:nvPr/>
          </p:nvCxnSpPr>
          <p:spPr bwMode="auto">
            <a:xfrm rot="5400000">
              <a:off x="1500505" y="2475230"/>
              <a:ext cx="406400" cy="63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pic>
          <p:nvPicPr>
            <p:cNvPr id="21" name="Picture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6720" y="1599565"/>
              <a:ext cx="13525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52215" y="612775"/>
              <a:ext cx="990600" cy="74295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92830" y="1476375"/>
              <a:ext cx="990600" cy="74295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88740" y="2372995"/>
              <a:ext cx="9906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78935" y="3365500"/>
              <a:ext cx="2477135" cy="1276350"/>
            </a:xfrm>
            <a:prstGeom prst="rect">
              <a:avLst/>
            </a:prstGeom>
            <a:noFill/>
            <a:extLst>
              <a:ext uri="{909E8E84-426E-40DD-AFC4-6F175D3DCCD1}">
                <a14:hiddenFill xmlns:a14="http://schemas.microsoft.com/office/drawing/2010/main">
                  <a:solidFill>
                    <a:srgbClr val="FFFFFF"/>
                  </a:solidFill>
                </a14:hiddenFill>
              </a:ext>
            </a:extLst>
          </p:spPr>
        </p:pic>
        <p:cxnSp>
          <p:nvCxnSpPr>
            <p:cNvPr id="26" name="AutoShape 26"/>
            <p:cNvCxnSpPr>
              <a:cxnSpLocks noChangeShapeType="1"/>
              <a:endCxn id="22" idx="3"/>
            </p:cNvCxnSpPr>
            <p:nvPr/>
          </p:nvCxnSpPr>
          <p:spPr bwMode="auto">
            <a:xfrm rot="10800000">
              <a:off x="4742815" y="984250"/>
              <a:ext cx="193040" cy="47625"/>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7" name="AutoShape 27"/>
            <p:cNvCxnSpPr>
              <a:cxnSpLocks noChangeShapeType="1"/>
            </p:cNvCxnSpPr>
            <p:nvPr/>
          </p:nvCxnSpPr>
          <p:spPr bwMode="auto">
            <a:xfrm rot="5400000">
              <a:off x="6062980" y="1536065"/>
              <a:ext cx="214630" cy="635"/>
            </a:xfrm>
            <a:prstGeom prst="bentConnector3">
              <a:avLst>
                <a:gd name="adj1" fmla="val -25148"/>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8" name="AutoShape 28"/>
            <p:cNvCxnSpPr>
              <a:cxnSpLocks noChangeShapeType="1"/>
            </p:cNvCxnSpPr>
            <p:nvPr/>
          </p:nvCxnSpPr>
          <p:spPr bwMode="auto">
            <a:xfrm rot="5400000">
              <a:off x="5229225" y="3329940"/>
              <a:ext cx="214630" cy="635"/>
            </a:xfrm>
            <a:prstGeom prst="bentConnector3">
              <a:avLst>
                <a:gd name="adj1" fmla="val -81272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9" name="AutoShape 29"/>
            <p:cNvCxnSpPr>
              <a:cxnSpLocks noChangeShapeType="1"/>
              <a:endCxn id="23" idx="3"/>
            </p:cNvCxnSpPr>
            <p:nvPr/>
          </p:nvCxnSpPr>
          <p:spPr bwMode="auto">
            <a:xfrm rot="10800000" flipV="1">
              <a:off x="4583430" y="1440815"/>
              <a:ext cx="426720" cy="407035"/>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0" name="AutoShape 30"/>
            <p:cNvCxnSpPr>
              <a:cxnSpLocks noChangeShapeType="1"/>
              <a:endCxn id="24" idx="3"/>
            </p:cNvCxnSpPr>
            <p:nvPr/>
          </p:nvCxnSpPr>
          <p:spPr bwMode="auto">
            <a:xfrm rot="5400000">
              <a:off x="4347210" y="2008505"/>
              <a:ext cx="1353820" cy="289560"/>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822015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grpSp>
        <p:nvGrpSpPr>
          <p:cNvPr id="5" name="Group 1"/>
          <p:cNvGrpSpPr>
            <a:grpSpLocks noChangeAspect="1"/>
          </p:cNvGrpSpPr>
          <p:nvPr/>
        </p:nvGrpSpPr>
        <p:grpSpPr bwMode="auto">
          <a:xfrm>
            <a:off x="152400" y="152400"/>
            <a:ext cx="11826240" cy="8029575"/>
            <a:chOff x="567" y="1417"/>
            <a:chExt cx="10833" cy="12644"/>
          </a:xfrm>
        </p:grpSpPr>
        <p:sp>
          <p:nvSpPr>
            <p:cNvPr id="6" name="AutoShape 19"/>
            <p:cNvSpPr>
              <a:spLocks noChangeAspect="1" noChangeArrowheads="1" noTextEdit="1"/>
            </p:cNvSpPr>
            <p:nvPr/>
          </p:nvSpPr>
          <p:spPr bwMode="auto">
            <a:xfrm>
              <a:off x="567" y="1417"/>
              <a:ext cx="10833" cy="1264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7" name="AutoShape 18"/>
            <p:cNvSpPr>
              <a:spLocks noChangeArrowheads="1"/>
            </p:cNvSpPr>
            <p:nvPr/>
          </p:nvSpPr>
          <p:spPr bwMode="auto">
            <a:xfrm>
              <a:off x="567" y="2709"/>
              <a:ext cx="2291" cy="1225"/>
            </a:xfrm>
            <a:prstGeom prst="flowChartTerminator">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 uso procede do livro</a:t>
              </a:r>
              <a:r>
                <a:rPr kumimoji="0" lang="pt-BR" altLang="pt-BR"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8" name="AutoShape 17"/>
            <p:cNvSpPr>
              <a:spLocks noChangeArrowheads="1"/>
            </p:cNvSpPr>
            <p:nvPr/>
          </p:nvSpPr>
          <p:spPr bwMode="auto">
            <a:xfrm>
              <a:off x="567" y="1417"/>
              <a:ext cx="9990" cy="1186"/>
            </a:xfrm>
            <a:prstGeom prst="flowChartDecision">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t-BR" altLang="pt-BR" sz="20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Encorajar a ler na creche.</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9" name="Text Box 16"/>
            <p:cNvSpPr txBox="1">
              <a:spLocks noChangeArrowheads="1"/>
            </p:cNvSpPr>
            <p:nvPr/>
          </p:nvSpPr>
          <p:spPr bwMode="auto">
            <a:xfrm>
              <a:off x="7324" y="5317"/>
              <a:ext cx="660"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BR"/>
            </a:p>
          </p:txBody>
        </p:sp>
        <p:sp>
          <p:nvSpPr>
            <p:cNvPr id="10" name="Text Box 15"/>
            <p:cNvSpPr txBox="1">
              <a:spLocks noChangeArrowheads="1"/>
            </p:cNvSpPr>
            <p:nvPr/>
          </p:nvSpPr>
          <p:spPr bwMode="auto">
            <a:xfrm>
              <a:off x="4247" y="5301"/>
              <a:ext cx="834"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BR"/>
            </a:p>
          </p:txBody>
        </p:sp>
        <p:sp>
          <p:nvSpPr>
            <p:cNvPr id="11" name="AutoShape 14"/>
            <p:cNvSpPr>
              <a:spLocks noChangeArrowheads="1"/>
            </p:cNvSpPr>
            <p:nvPr/>
          </p:nvSpPr>
          <p:spPr bwMode="auto">
            <a:xfrm>
              <a:off x="8202" y="2956"/>
              <a:ext cx="2662" cy="1348"/>
            </a:xfrm>
            <a:prstGeom prst="flowChartTerminator">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t-BR" altLang="pt-BR"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Critério de escolha do livro.</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12" name="AutoShape 13"/>
            <p:cNvSpPr>
              <a:spLocks noChangeShapeType="1"/>
            </p:cNvSpPr>
            <p:nvPr/>
          </p:nvSpPr>
          <p:spPr bwMode="auto">
            <a:xfrm flipH="1">
              <a:off x="9533" y="2010"/>
              <a:ext cx="1024" cy="946"/>
            </a:xfrm>
            <a:prstGeom prst="bentConnector4">
              <a:avLst>
                <a:gd name="adj1" fmla="val -35157"/>
                <a:gd name="adj2" fmla="val 8129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3" name="AutoShape 12"/>
            <p:cNvSpPr>
              <a:spLocks noChangeShapeType="1"/>
            </p:cNvSpPr>
            <p:nvPr/>
          </p:nvSpPr>
          <p:spPr bwMode="auto">
            <a:xfrm rot="16200000" flipH="1">
              <a:off x="1925" y="4478"/>
              <a:ext cx="415" cy="142"/>
            </a:xfrm>
            <a:prstGeom prst="bentConnector3">
              <a:avLst>
                <a:gd name="adj1" fmla="val 4988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pic>
          <p:nvPicPr>
            <p:cNvPr id="3083"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 y="4147"/>
              <a:ext cx="3060" cy="2430"/>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 y="6932"/>
              <a:ext cx="3150" cy="2250"/>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 y="9290"/>
              <a:ext cx="2910" cy="1620"/>
            </a:xfrm>
            <a:prstGeom prst="rect">
              <a:avLst/>
            </a:prstGeom>
            <a:noFill/>
            <a:extLst>
              <a:ext uri="{909E8E84-426E-40DD-AFC4-6F175D3DCCD1}">
                <a14:hiddenFill xmlns:a14="http://schemas.microsoft.com/office/drawing/2010/main">
                  <a:solidFill>
                    <a:srgbClr val="FFFFFF"/>
                  </a:solidFill>
                </a14:hiddenFill>
              </a:ext>
            </a:extLst>
          </p:spPr>
        </p:pic>
        <p:sp>
          <p:nvSpPr>
            <p:cNvPr id="14" name="AutoShape 8"/>
            <p:cNvSpPr>
              <a:spLocks noChangeShapeType="1"/>
            </p:cNvSpPr>
            <p:nvPr/>
          </p:nvSpPr>
          <p:spPr bwMode="auto">
            <a:xfrm rot="16200000" flipH="1">
              <a:off x="1988" y="6738"/>
              <a:ext cx="415" cy="93"/>
            </a:xfrm>
            <a:prstGeom prst="bentConnector3">
              <a:avLst>
                <a:gd name="adj1" fmla="val 4988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5" name="AutoShape 7"/>
            <p:cNvSpPr>
              <a:spLocks noChangeShapeType="1"/>
            </p:cNvSpPr>
            <p:nvPr/>
          </p:nvSpPr>
          <p:spPr bwMode="auto">
            <a:xfrm rot="16200000" flipH="1">
              <a:off x="2154" y="3989"/>
              <a:ext cx="415" cy="142"/>
            </a:xfrm>
            <a:prstGeom prst="bentConnector3">
              <a:avLst>
                <a:gd name="adj1" fmla="val 4988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6" name="AutoShape 6"/>
            <p:cNvSpPr>
              <a:spLocks noChangeShapeType="1"/>
            </p:cNvSpPr>
            <p:nvPr/>
          </p:nvSpPr>
          <p:spPr bwMode="auto">
            <a:xfrm rot="16200000" flipH="1">
              <a:off x="2012" y="8972"/>
              <a:ext cx="415" cy="142"/>
            </a:xfrm>
            <a:prstGeom prst="bentConnector3">
              <a:avLst>
                <a:gd name="adj1" fmla="val 4988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84" y="4691"/>
              <a:ext cx="3360" cy="258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3" y="2956"/>
              <a:ext cx="2880" cy="2010"/>
            </a:xfrm>
            <a:prstGeom prst="rect">
              <a:avLst/>
            </a:prstGeom>
            <a:noFill/>
            <a:extLst>
              <a:ext uri="{909E8E84-426E-40DD-AFC4-6F175D3DCCD1}">
                <a14:hiddenFill xmlns:a14="http://schemas.microsoft.com/office/drawing/2010/main">
                  <a:solidFill>
                    <a:srgbClr val="FFFFFF"/>
                  </a:solidFill>
                </a14:hiddenFill>
              </a:ext>
            </a:extLst>
          </p:spPr>
        </p:pic>
        <p:sp>
          <p:nvSpPr>
            <p:cNvPr id="17" name="AutoShape 3"/>
            <p:cNvSpPr>
              <a:spLocks noChangeShapeType="1"/>
            </p:cNvSpPr>
            <p:nvPr/>
          </p:nvSpPr>
          <p:spPr bwMode="auto">
            <a:xfrm rot="16200000" flipH="1">
              <a:off x="9396" y="4413"/>
              <a:ext cx="415" cy="142"/>
            </a:xfrm>
            <a:prstGeom prst="bentConnector3">
              <a:avLst>
                <a:gd name="adj1" fmla="val 4988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8" name="AutoShape 2"/>
            <p:cNvSpPr>
              <a:spLocks noChangeShapeType="1"/>
            </p:cNvSpPr>
            <p:nvPr/>
          </p:nvSpPr>
          <p:spPr bwMode="auto">
            <a:xfrm flipV="1">
              <a:off x="7893" y="3770"/>
              <a:ext cx="386" cy="191"/>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grpSp>
    </p:spTree>
    <p:extLst>
      <p:ext uri="{BB962C8B-B14F-4D97-AF65-F5344CB8AC3E}">
        <p14:creationId xmlns:p14="http://schemas.microsoft.com/office/powerpoint/2010/main" val="2912274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Tela 27"/>
          <p:cNvGrpSpPr/>
          <p:nvPr/>
        </p:nvGrpSpPr>
        <p:grpSpPr>
          <a:xfrm>
            <a:off x="339634" y="200979"/>
            <a:ext cx="11508377" cy="6448016"/>
            <a:chOff x="175260" y="147955"/>
            <a:chExt cx="6589395" cy="7736840"/>
          </a:xfrm>
        </p:grpSpPr>
        <p:sp>
          <p:nvSpPr>
            <p:cNvPr id="6" name="Retângulo 5"/>
            <p:cNvSpPr/>
            <p:nvPr/>
          </p:nvSpPr>
          <p:spPr>
            <a:xfrm>
              <a:off x="759460" y="899795"/>
              <a:ext cx="5400040" cy="6302375"/>
            </a:xfrm>
            <a:prstGeom prst="rect">
              <a:avLst/>
            </a:prstGeom>
            <a:noFill/>
          </p:spPr>
        </p:sp>
        <p:sp>
          <p:nvSpPr>
            <p:cNvPr id="7" name="AutoShape 4"/>
            <p:cNvSpPr>
              <a:spLocks noChangeArrowheads="1"/>
            </p:cNvSpPr>
            <p:nvPr/>
          </p:nvSpPr>
          <p:spPr bwMode="auto">
            <a:xfrm>
              <a:off x="278130" y="147955"/>
              <a:ext cx="6111875" cy="1080770"/>
            </a:xfrm>
            <a:prstGeom prst="flowChartTerminator">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pt-BR" sz="2000" b="1">
                  <a:effectLst/>
                  <a:latin typeface="Calibri" panose="020F0502020204030204" pitchFamily="34" charset="0"/>
                  <a:ea typeface="Calibri" panose="020F0502020204030204" pitchFamily="34" charset="0"/>
                  <a:cs typeface="Times New Roman" panose="02020603050405020304" pitchFamily="18" charset="0"/>
                </a:rPr>
                <a:t>Experiência na creche, posturas das educadoras e desenvolvimento linguístico</a:t>
              </a:r>
              <a:r>
                <a:rPr lang="pt-BR" sz="110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8" name="AutoShape 5"/>
            <p:cNvSpPr>
              <a:spLocks noChangeArrowheads="1"/>
            </p:cNvSpPr>
            <p:nvPr/>
          </p:nvSpPr>
          <p:spPr bwMode="auto">
            <a:xfrm>
              <a:off x="5135245" y="1517015"/>
              <a:ext cx="1553210" cy="80962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Pesquisa rigorosa sobre a população que frequenta a creche.</a:t>
              </a: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9" name="AutoShape 6"/>
            <p:cNvSpPr>
              <a:spLocks noChangeArrowheads="1"/>
            </p:cNvSpPr>
            <p:nvPr/>
          </p:nvSpPr>
          <p:spPr bwMode="auto">
            <a:xfrm>
              <a:off x="1087755" y="6317615"/>
              <a:ext cx="4838700" cy="1567180"/>
            </a:xfrm>
            <a:prstGeom prst="flowChartTerminator">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marL="457200">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“Achamos que a “Culpa”, portanto, pode ser atribuída ao fato de que a creche tradicional-em especial a creche ONMI-com frequência não cumpre a tarefa de estimular suficientemente a criança, inclusive na função linguística fundamental”</a:t>
              </a:r>
            </a:p>
            <a:p>
              <a:pPr algn="ctr">
                <a:lnSpc>
                  <a:spcPct val="115000"/>
                </a:lnSpc>
                <a:spcAft>
                  <a:spcPts val="100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0" name="AutoShape 7"/>
            <p:cNvCxnSpPr>
              <a:cxnSpLocks noChangeShapeType="1"/>
            </p:cNvCxnSpPr>
            <p:nvPr/>
          </p:nvCxnSpPr>
          <p:spPr bwMode="auto">
            <a:xfrm rot="16200000" flipH="1">
              <a:off x="2959100" y="1432560"/>
              <a:ext cx="675640" cy="191135"/>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11" name="AutoShape 8"/>
            <p:cNvSpPr>
              <a:spLocks noChangeArrowheads="1"/>
            </p:cNvSpPr>
            <p:nvPr/>
          </p:nvSpPr>
          <p:spPr bwMode="auto">
            <a:xfrm>
              <a:off x="175260" y="1576705"/>
              <a:ext cx="1781175" cy="105473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Institucionalização na primeira infância-&gt; Efeitos negativos no desenvolvimento da criança.</a:t>
              </a: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2" name="AutoShape 9"/>
            <p:cNvSpPr>
              <a:spLocks noChangeArrowheads="1"/>
            </p:cNvSpPr>
            <p:nvPr/>
          </p:nvSpPr>
          <p:spPr bwMode="auto">
            <a:xfrm>
              <a:off x="5182235" y="2476500"/>
              <a:ext cx="1477645" cy="67754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Relação numérica entre educadores/crianças.</a:t>
              </a:r>
            </a:p>
          </p:txBody>
        </p:sp>
        <p:sp>
          <p:nvSpPr>
            <p:cNvPr id="13" name="AutoShape 10"/>
            <p:cNvSpPr>
              <a:spLocks noChangeArrowheads="1"/>
            </p:cNvSpPr>
            <p:nvPr/>
          </p:nvSpPr>
          <p:spPr bwMode="auto">
            <a:xfrm>
              <a:off x="1087755" y="2947670"/>
              <a:ext cx="1668145" cy="135509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Tabela1-&gt;Diferença no QI e nos testes verbais e não verbais entre criança provenientes da creche e o grupo homogêneo.</a:t>
              </a:r>
            </a:p>
            <a:p>
              <a:pPr>
                <a:lnSpc>
                  <a:spcPct val="115000"/>
                </a:lnSpc>
                <a:spcAft>
                  <a:spcPts val="100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4" name="AutoShape 11"/>
            <p:cNvSpPr>
              <a:spLocks noChangeArrowheads="1"/>
            </p:cNvSpPr>
            <p:nvPr/>
          </p:nvSpPr>
          <p:spPr bwMode="auto">
            <a:xfrm>
              <a:off x="2317750" y="1866265"/>
              <a:ext cx="2469515" cy="567055"/>
            </a:xfrm>
            <a:prstGeom prst="flowChartDecision">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ctr" anchorCtr="0" upright="1">
              <a:noAutofit/>
            </a:bodyPr>
            <a:lstStyle/>
            <a:p>
              <a:pPr algn="ctr">
                <a:lnSpc>
                  <a:spcPct val="115000"/>
                </a:lnSpc>
                <a:spcAft>
                  <a:spcPts val="1000"/>
                </a:spcAft>
              </a:pPr>
              <a:r>
                <a:rPr lang="pt-BR" sz="1100" b="1">
                  <a:effectLst/>
                  <a:latin typeface="Calibri" panose="020F0502020204030204" pitchFamily="34" charset="0"/>
                  <a:ea typeface="Calibri" panose="020F0502020204030204" pitchFamily="34" charset="0"/>
                  <a:cs typeface="Times New Roman" panose="02020603050405020304" pitchFamily="18" charset="0"/>
                </a:rPr>
                <a:t>A Pesquisa</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AutoShape 12"/>
            <p:cNvSpPr>
              <a:spLocks noChangeArrowheads="1"/>
            </p:cNvSpPr>
            <p:nvPr/>
          </p:nvSpPr>
          <p:spPr bwMode="auto">
            <a:xfrm>
              <a:off x="5306060" y="4343400"/>
              <a:ext cx="1382395" cy="52641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200">
                  <a:effectLst/>
                  <a:latin typeface="Calibri" panose="020F0502020204030204" pitchFamily="34" charset="0"/>
                  <a:ea typeface="Calibri" panose="020F0502020204030204" pitchFamily="34" charset="0"/>
                  <a:cs typeface="Times New Roman" panose="02020603050405020304" pitchFamily="18" charset="0"/>
                </a:rPr>
                <a:t>Q</a:t>
              </a:r>
              <a:r>
                <a:rPr lang="pt-BR" sz="1100">
                  <a:effectLst/>
                  <a:latin typeface="Calibri" panose="020F0502020204030204" pitchFamily="34" charset="0"/>
                  <a:ea typeface="Calibri" panose="020F0502020204030204" pitchFamily="34" charset="0"/>
                  <a:cs typeface="Times New Roman" panose="02020603050405020304" pitchFamily="18" charset="0"/>
                </a:rPr>
                <a:t>ualidade de interação.</a:t>
              </a: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6" name="AutoShape 13"/>
            <p:cNvSpPr>
              <a:spLocks noChangeArrowheads="1"/>
            </p:cNvSpPr>
            <p:nvPr/>
          </p:nvSpPr>
          <p:spPr bwMode="auto">
            <a:xfrm>
              <a:off x="5182235" y="3362960"/>
              <a:ext cx="1524000" cy="78994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Estabilidade de relação com a criança é considerada essencial.</a:t>
              </a:r>
            </a:p>
          </p:txBody>
        </p:sp>
        <p:sp>
          <p:nvSpPr>
            <p:cNvPr id="17" name="AutoShape 14"/>
            <p:cNvSpPr>
              <a:spLocks noChangeArrowheads="1"/>
            </p:cNvSpPr>
            <p:nvPr/>
          </p:nvSpPr>
          <p:spPr bwMode="auto">
            <a:xfrm>
              <a:off x="5116830" y="5073015"/>
              <a:ext cx="1647825" cy="66357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Creche deve ser dotada de equipamentos lúdicos.</a:t>
              </a:r>
            </a:p>
          </p:txBody>
        </p:sp>
        <p:sp>
          <p:nvSpPr>
            <p:cNvPr id="18" name="AutoShape 15"/>
            <p:cNvSpPr>
              <a:spLocks noChangeArrowheads="1"/>
            </p:cNvSpPr>
            <p:nvPr/>
          </p:nvSpPr>
          <p:spPr bwMode="auto">
            <a:xfrm>
              <a:off x="3642360" y="2947670"/>
              <a:ext cx="1503045" cy="126746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Tabela2-&gt; Diferença nos testes verbais de teman individuais entre crianças vindas da creche.</a:t>
              </a: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9" name="AutoShape 16"/>
            <p:cNvSpPr>
              <a:spLocks noChangeArrowheads="1"/>
            </p:cNvSpPr>
            <p:nvPr/>
          </p:nvSpPr>
          <p:spPr bwMode="auto">
            <a:xfrm>
              <a:off x="2353945" y="4517390"/>
              <a:ext cx="1600200" cy="122872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Tabela3-&gt; Diferenças nos testes de Teman não verbais entre crianças vindas da creche e não vindas da creche.</a:t>
              </a: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cxnSp>
          <p:nvCxnSpPr>
            <p:cNvPr id="20" name="AutoShape 17"/>
            <p:cNvCxnSpPr>
              <a:cxnSpLocks noChangeShapeType="1"/>
            </p:cNvCxnSpPr>
            <p:nvPr/>
          </p:nvCxnSpPr>
          <p:spPr bwMode="auto">
            <a:xfrm rot="5400000">
              <a:off x="1252220" y="1407160"/>
              <a:ext cx="452755" cy="63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 name="AutoShape 18"/>
            <p:cNvCxnSpPr>
              <a:cxnSpLocks noChangeShapeType="1"/>
              <a:stCxn id="14" idx="3"/>
              <a:endCxn id="18" idx="0"/>
            </p:cNvCxnSpPr>
            <p:nvPr/>
          </p:nvCxnSpPr>
          <p:spPr bwMode="auto">
            <a:xfrm flipH="1">
              <a:off x="4394200" y="2150110"/>
              <a:ext cx="393065" cy="797560"/>
            </a:xfrm>
            <a:prstGeom prst="bentConnector4">
              <a:avLst>
                <a:gd name="adj1" fmla="val -57995"/>
                <a:gd name="adj2" fmla="val 67676"/>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2" name="AutoShape 19"/>
            <p:cNvCxnSpPr>
              <a:cxnSpLocks noChangeShapeType="1"/>
              <a:endCxn id="19" idx="0"/>
            </p:cNvCxnSpPr>
            <p:nvPr/>
          </p:nvCxnSpPr>
          <p:spPr bwMode="auto">
            <a:xfrm rot="5400000">
              <a:off x="2168525" y="3369310"/>
              <a:ext cx="2133600" cy="16256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3" name="AutoShape 20"/>
            <p:cNvCxnSpPr>
              <a:cxnSpLocks noChangeShapeType="1"/>
              <a:stCxn id="18" idx="2"/>
            </p:cNvCxnSpPr>
            <p:nvPr/>
          </p:nvCxnSpPr>
          <p:spPr bwMode="auto">
            <a:xfrm rot="5400000">
              <a:off x="3925570" y="4110990"/>
              <a:ext cx="364490" cy="572770"/>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24" name="Text Box 21"/>
            <p:cNvSpPr txBox="1">
              <a:spLocks noChangeArrowheads="1"/>
            </p:cNvSpPr>
            <p:nvPr/>
          </p:nvSpPr>
          <p:spPr bwMode="auto">
            <a:xfrm>
              <a:off x="4290695" y="2476500"/>
              <a:ext cx="4191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pt-BR" sz="11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5" name="AutoShape 22"/>
            <p:cNvCxnSpPr>
              <a:cxnSpLocks noChangeShapeType="1"/>
            </p:cNvCxnSpPr>
            <p:nvPr/>
          </p:nvCxnSpPr>
          <p:spPr bwMode="auto">
            <a:xfrm rot="5400000">
              <a:off x="5795645" y="1311910"/>
              <a:ext cx="452755" cy="63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6" name="AutoShape 23"/>
            <p:cNvCxnSpPr>
              <a:cxnSpLocks noChangeShapeType="1"/>
              <a:stCxn id="8" idx="2"/>
            </p:cNvCxnSpPr>
            <p:nvPr/>
          </p:nvCxnSpPr>
          <p:spPr bwMode="auto">
            <a:xfrm rot="5400000">
              <a:off x="5717540" y="2420620"/>
              <a:ext cx="288290" cy="100330"/>
            </a:xfrm>
            <a:prstGeom prst="bentConnector3">
              <a:avLst>
                <a:gd name="adj1" fmla="val 49778"/>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7" name="AutoShape 24"/>
            <p:cNvCxnSpPr>
              <a:cxnSpLocks noChangeShapeType="1"/>
            </p:cNvCxnSpPr>
            <p:nvPr/>
          </p:nvCxnSpPr>
          <p:spPr bwMode="auto">
            <a:xfrm rot="5400000">
              <a:off x="5879465" y="3192145"/>
              <a:ext cx="288290" cy="10033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8" name="AutoShape 25"/>
            <p:cNvCxnSpPr>
              <a:cxnSpLocks noChangeShapeType="1"/>
            </p:cNvCxnSpPr>
            <p:nvPr/>
          </p:nvCxnSpPr>
          <p:spPr bwMode="auto">
            <a:xfrm rot="5400000">
              <a:off x="6012815" y="4173220"/>
              <a:ext cx="288290" cy="10033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9" name="AutoShape 26"/>
            <p:cNvCxnSpPr>
              <a:cxnSpLocks noChangeShapeType="1"/>
            </p:cNvCxnSpPr>
            <p:nvPr/>
          </p:nvCxnSpPr>
          <p:spPr bwMode="auto">
            <a:xfrm rot="5400000">
              <a:off x="6165215" y="4906645"/>
              <a:ext cx="288290" cy="10033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0" name="AutoShape 27"/>
            <p:cNvCxnSpPr>
              <a:cxnSpLocks noChangeShapeType="1"/>
              <a:stCxn id="14" idx="1"/>
            </p:cNvCxnSpPr>
            <p:nvPr/>
          </p:nvCxnSpPr>
          <p:spPr bwMode="auto">
            <a:xfrm rot="10800000" flipH="1" flipV="1">
              <a:off x="2317750" y="2150110"/>
              <a:ext cx="635" cy="883285"/>
            </a:xfrm>
            <a:prstGeom prst="bentConnector4">
              <a:avLst>
                <a:gd name="adj1" fmla="val -36000000"/>
                <a:gd name="adj2" fmla="val 65995"/>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1" name="AutoShape 28"/>
            <p:cNvCxnSpPr>
              <a:cxnSpLocks noChangeShapeType="1"/>
              <a:stCxn id="19" idx="2"/>
            </p:cNvCxnSpPr>
            <p:nvPr/>
          </p:nvCxnSpPr>
          <p:spPr bwMode="auto">
            <a:xfrm rot="16200000" flipH="1">
              <a:off x="2975610" y="5924550"/>
              <a:ext cx="662305" cy="305435"/>
            </a:xfrm>
            <a:prstGeom prst="bentConnector3">
              <a:avLst>
                <a:gd name="adj1" fmla="val 49954"/>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2" name="AutoShape 29"/>
            <p:cNvCxnSpPr>
              <a:cxnSpLocks noChangeShapeType="1"/>
              <a:stCxn id="13" idx="2"/>
            </p:cNvCxnSpPr>
            <p:nvPr/>
          </p:nvCxnSpPr>
          <p:spPr bwMode="auto">
            <a:xfrm rot="16200000" flipH="1">
              <a:off x="1971675" y="4253230"/>
              <a:ext cx="343535" cy="443230"/>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955644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ela 27"/>
          <p:cNvGrpSpPr/>
          <p:nvPr/>
        </p:nvGrpSpPr>
        <p:grpSpPr>
          <a:xfrm>
            <a:off x="235131" y="457200"/>
            <a:ext cx="11795759" cy="6257109"/>
            <a:chOff x="87630" y="147955"/>
            <a:chExt cx="6618605" cy="7054215"/>
          </a:xfrm>
        </p:grpSpPr>
        <p:sp>
          <p:nvSpPr>
            <p:cNvPr id="5" name="Retângulo 4"/>
            <p:cNvSpPr/>
            <p:nvPr/>
          </p:nvSpPr>
          <p:spPr>
            <a:xfrm>
              <a:off x="816610" y="899795"/>
              <a:ext cx="5400040" cy="6302375"/>
            </a:xfrm>
            <a:prstGeom prst="rect">
              <a:avLst/>
            </a:prstGeom>
            <a:noFill/>
          </p:spPr>
        </p:sp>
        <p:sp>
          <p:nvSpPr>
            <p:cNvPr id="6" name="AutoShape 4"/>
            <p:cNvSpPr>
              <a:spLocks noChangeArrowheads="1"/>
            </p:cNvSpPr>
            <p:nvPr/>
          </p:nvSpPr>
          <p:spPr bwMode="auto">
            <a:xfrm>
              <a:off x="278130" y="147955"/>
              <a:ext cx="6145530" cy="1054735"/>
            </a:xfrm>
            <a:prstGeom prst="flowChartTerminator">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pt-BR" sz="2000" b="1">
                  <a:effectLst/>
                  <a:latin typeface="Calibri" panose="020F0502020204030204" pitchFamily="34" charset="0"/>
                  <a:ea typeface="Calibri" panose="020F0502020204030204" pitchFamily="34" charset="0"/>
                  <a:cs typeface="Times New Roman" panose="02020603050405020304" pitchFamily="18" charset="0"/>
                </a:rPr>
                <a:t>O livro na creche</a:t>
              </a:r>
              <a:r>
                <a:rPr lang="pt-BR" sz="110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7" name="AutoShape 5"/>
            <p:cNvSpPr>
              <a:spLocks noChangeArrowheads="1"/>
            </p:cNvSpPr>
            <p:nvPr/>
          </p:nvSpPr>
          <p:spPr bwMode="auto">
            <a:xfrm>
              <a:off x="5135245" y="1517015"/>
              <a:ext cx="1553210" cy="80962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Uso e funções do livro ilustrado.</a:t>
              </a: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cxnSp>
          <p:nvCxnSpPr>
            <p:cNvPr id="8" name="AutoShape 6"/>
            <p:cNvCxnSpPr>
              <a:cxnSpLocks noChangeShapeType="1"/>
            </p:cNvCxnSpPr>
            <p:nvPr/>
          </p:nvCxnSpPr>
          <p:spPr bwMode="auto">
            <a:xfrm rot="16200000" flipH="1">
              <a:off x="2959100" y="1432560"/>
              <a:ext cx="675640" cy="191135"/>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9" name="AutoShape 7"/>
            <p:cNvSpPr>
              <a:spLocks noChangeArrowheads="1"/>
            </p:cNvSpPr>
            <p:nvPr/>
          </p:nvSpPr>
          <p:spPr bwMode="auto">
            <a:xfrm>
              <a:off x="175260" y="1576705"/>
              <a:ext cx="1781175" cy="105473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O papel do adulto é fundamental como mediador do uso e do significado do livro.</a:t>
              </a: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0" name="AutoShape 8"/>
            <p:cNvSpPr>
              <a:spLocks noChangeArrowheads="1"/>
            </p:cNvSpPr>
            <p:nvPr/>
          </p:nvSpPr>
          <p:spPr bwMode="auto">
            <a:xfrm>
              <a:off x="5182235" y="2476500"/>
              <a:ext cx="1477645" cy="67754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O livro para analise perceptiva</a:t>
              </a:r>
            </a:p>
          </p:txBody>
        </p:sp>
        <p:sp>
          <p:nvSpPr>
            <p:cNvPr id="11" name="AutoShape 9"/>
            <p:cNvSpPr>
              <a:spLocks noChangeArrowheads="1"/>
            </p:cNvSpPr>
            <p:nvPr/>
          </p:nvSpPr>
          <p:spPr bwMode="auto">
            <a:xfrm>
              <a:off x="2317750" y="1866265"/>
              <a:ext cx="2469515" cy="567055"/>
            </a:xfrm>
            <a:prstGeom prst="flowChartDecision">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ctr" anchorCtr="0" upright="1">
              <a:noAutofit/>
            </a:bodyPr>
            <a:lstStyle/>
            <a:p>
              <a:pPr algn="ctr">
                <a:lnSpc>
                  <a:spcPct val="115000"/>
                </a:lnSpc>
                <a:spcAft>
                  <a:spcPts val="1000"/>
                </a:spcAft>
              </a:pPr>
              <a:r>
                <a:rPr lang="pt-BR" sz="1100" b="1">
                  <a:effectLst/>
                  <a:latin typeface="Calibri" panose="020F0502020204030204" pitchFamily="34" charset="0"/>
                  <a:ea typeface="Calibri" panose="020F0502020204030204" pitchFamily="34" charset="0"/>
                  <a:cs typeface="Times New Roman" panose="02020603050405020304" pitchFamily="18" charset="0"/>
                </a:rPr>
                <a:t>A Pesquisa</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AutoShape 10"/>
            <p:cNvSpPr>
              <a:spLocks noChangeArrowheads="1"/>
            </p:cNvSpPr>
            <p:nvPr/>
          </p:nvSpPr>
          <p:spPr bwMode="auto">
            <a:xfrm>
              <a:off x="5306060" y="4343400"/>
              <a:ext cx="1382395" cy="52641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200">
                  <a:effectLst/>
                  <a:latin typeface="Calibri" panose="020F0502020204030204" pitchFamily="34" charset="0"/>
                  <a:ea typeface="Calibri" panose="020F0502020204030204" pitchFamily="34" charset="0"/>
                  <a:cs typeface="Times New Roman" panose="02020603050405020304" pitchFamily="18" charset="0"/>
                </a:rPr>
                <a:t>O livro como objeto cultural.</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AutoShape 11"/>
            <p:cNvSpPr>
              <a:spLocks noChangeArrowheads="1"/>
            </p:cNvSpPr>
            <p:nvPr/>
          </p:nvSpPr>
          <p:spPr bwMode="auto">
            <a:xfrm>
              <a:off x="5182235" y="3362960"/>
              <a:ext cx="1524000" cy="78994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O livro com função identificatória.</a:t>
              </a:r>
            </a:p>
          </p:txBody>
        </p:sp>
        <p:cxnSp>
          <p:nvCxnSpPr>
            <p:cNvPr id="14" name="AutoShape 12"/>
            <p:cNvCxnSpPr>
              <a:cxnSpLocks noChangeShapeType="1"/>
            </p:cNvCxnSpPr>
            <p:nvPr/>
          </p:nvCxnSpPr>
          <p:spPr bwMode="auto">
            <a:xfrm rot="5400000">
              <a:off x="1252220" y="1407160"/>
              <a:ext cx="452755" cy="63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 name="AutoShape 13"/>
            <p:cNvCxnSpPr>
              <a:cxnSpLocks noChangeShapeType="1"/>
              <a:endCxn id="25" idx="0"/>
            </p:cNvCxnSpPr>
            <p:nvPr/>
          </p:nvCxnSpPr>
          <p:spPr bwMode="auto">
            <a:xfrm rot="10800000" flipV="1">
              <a:off x="868045" y="4615815"/>
              <a:ext cx="2315210" cy="169545"/>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16" name="Text Box 14"/>
            <p:cNvSpPr txBox="1">
              <a:spLocks noChangeArrowheads="1"/>
            </p:cNvSpPr>
            <p:nvPr/>
          </p:nvSpPr>
          <p:spPr bwMode="auto">
            <a:xfrm>
              <a:off x="4290695" y="2476500"/>
              <a:ext cx="4191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pt-BR" sz="1100" b="1">
                  <a:effectLst/>
                  <a:latin typeface="Calibri" panose="020F0502020204030204" pitchFamily="34" charset="0"/>
                  <a:ea typeface="Calibri" panose="020F0502020204030204" pitchFamily="34" charset="0"/>
                  <a:cs typeface="Times New Roman" panose="02020603050405020304" pitchFamily="18" charset="0"/>
                </a:rPr>
                <a:t> </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7" name="AutoShape 15"/>
            <p:cNvCxnSpPr>
              <a:cxnSpLocks noChangeShapeType="1"/>
            </p:cNvCxnSpPr>
            <p:nvPr/>
          </p:nvCxnSpPr>
          <p:spPr bwMode="auto">
            <a:xfrm rot="5400000">
              <a:off x="5795645" y="1311910"/>
              <a:ext cx="452755" cy="63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AutoShape 16"/>
            <p:cNvCxnSpPr>
              <a:cxnSpLocks noChangeShapeType="1"/>
              <a:stCxn id="7" idx="2"/>
            </p:cNvCxnSpPr>
            <p:nvPr/>
          </p:nvCxnSpPr>
          <p:spPr bwMode="auto">
            <a:xfrm rot="5400000">
              <a:off x="5717540" y="2420620"/>
              <a:ext cx="288290" cy="100330"/>
            </a:xfrm>
            <a:prstGeom prst="bentConnector3">
              <a:avLst>
                <a:gd name="adj1" fmla="val 49778"/>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9" name="AutoShape 17"/>
            <p:cNvCxnSpPr>
              <a:cxnSpLocks noChangeShapeType="1"/>
            </p:cNvCxnSpPr>
            <p:nvPr/>
          </p:nvCxnSpPr>
          <p:spPr bwMode="auto">
            <a:xfrm rot="5400000">
              <a:off x="5879465" y="3192145"/>
              <a:ext cx="288290" cy="10033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0" name="AutoShape 18"/>
            <p:cNvCxnSpPr>
              <a:cxnSpLocks noChangeShapeType="1"/>
            </p:cNvCxnSpPr>
            <p:nvPr/>
          </p:nvCxnSpPr>
          <p:spPr bwMode="auto">
            <a:xfrm rot="5400000">
              <a:off x="6012815" y="4173220"/>
              <a:ext cx="288290" cy="10033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1" name="AutoShape 19"/>
            <p:cNvCxnSpPr>
              <a:cxnSpLocks noChangeShapeType="1"/>
            </p:cNvCxnSpPr>
            <p:nvPr/>
          </p:nvCxnSpPr>
          <p:spPr bwMode="auto">
            <a:xfrm rot="5400000">
              <a:off x="6165215" y="4906645"/>
              <a:ext cx="288290" cy="10033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2" name="AutoShape 20"/>
            <p:cNvCxnSpPr>
              <a:cxnSpLocks noChangeShapeType="1"/>
            </p:cNvCxnSpPr>
            <p:nvPr/>
          </p:nvCxnSpPr>
          <p:spPr bwMode="auto">
            <a:xfrm rot="10800000" flipV="1">
              <a:off x="1354455" y="2016760"/>
              <a:ext cx="1468120" cy="788035"/>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pic>
          <p:nvPicPr>
            <p:cNvPr id="23"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8915" y="2947670"/>
              <a:ext cx="1469390" cy="156083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3570" y="2983865"/>
              <a:ext cx="1981200" cy="186563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30" y="4785360"/>
              <a:ext cx="1560830" cy="125603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8645" y="5110480"/>
              <a:ext cx="1560830" cy="125603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6945" y="5033010"/>
              <a:ext cx="2304415" cy="725170"/>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AutoShape 26"/>
            <p:cNvCxnSpPr>
              <a:cxnSpLocks noChangeShapeType="1"/>
            </p:cNvCxnSpPr>
            <p:nvPr/>
          </p:nvCxnSpPr>
          <p:spPr bwMode="auto">
            <a:xfrm>
              <a:off x="1383030" y="3326130"/>
              <a:ext cx="180340" cy="10668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9" name="AutoShape 27"/>
            <p:cNvCxnSpPr>
              <a:cxnSpLocks noChangeShapeType="1"/>
              <a:endCxn id="24" idx="1"/>
            </p:cNvCxnSpPr>
            <p:nvPr/>
          </p:nvCxnSpPr>
          <p:spPr bwMode="auto">
            <a:xfrm>
              <a:off x="2917825" y="3705860"/>
              <a:ext cx="245745" cy="210820"/>
            </a:xfrm>
            <a:prstGeom prst="bentConnector3">
              <a:avLst>
                <a:gd name="adj1" fmla="val 4987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0" name="AutoShape 28"/>
            <p:cNvCxnSpPr>
              <a:cxnSpLocks noChangeShapeType="1"/>
            </p:cNvCxnSpPr>
            <p:nvPr/>
          </p:nvCxnSpPr>
          <p:spPr bwMode="auto">
            <a:xfrm>
              <a:off x="1612900" y="5401945"/>
              <a:ext cx="245745" cy="210820"/>
            </a:xfrm>
            <a:prstGeom prst="bentConnector3">
              <a:avLst>
                <a:gd name="adj1" fmla="val 4987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1" name="AutoShape 29"/>
            <p:cNvCxnSpPr>
              <a:cxnSpLocks noChangeShapeType="1"/>
            </p:cNvCxnSpPr>
            <p:nvPr/>
          </p:nvCxnSpPr>
          <p:spPr bwMode="auto">
            <a:xfrm>
              <a:off x="3308985" y="5222240"/>
              <a:ext cx="245745" cy="210820"/>
            </a:xfrm>
            <a:prstGeom prst="bentConnector3">
              <a:avLst>
                <a:gd name="adj1" fmla="val 4987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469956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ela 31"/>
          <p:cNvGrpSpPr/>
          <p:nvPr/>
        </p:nvGrpSpPr>
        <p:grpSpPr>
          <a:xfrm>
            <a:off x="130630" y="143691"/>
            <a:ext cx="11586754" cy="6388055"/>
            <a:chOff x="0" y="0"/>
            <a:chExt cx="6812280" cy="8028940"/>
          </a:xfrm>
        </p:grpSpPr>
        <p:sp>
          <p:nvSpPr>
            <p:cNvPr id="5" name="Retângulo 4"/>
            <p:cNvSpPr/>
            <p:nvPr/>
          </p:nvSpPr>
          <p:spPr>
            <a:xfrm>
              <a:off x="702310" y="899795"/>
              <a:ext cx="5400040" cy="6302375"/>
            </a:xfrm>
            <a:prstGeom prst="rect">
              <a:avLst/>
            </a:prstGeom>
            <a:noFill/>
          </p:spPr>
        </p:sp>
        <p:sp>
          <p:nvSpPr>
            <p:cNvPr id="6" name="AutoShape 5"/>
            <p:cNvSpPr>
              <a:spLocks noChangeArrowheads="1"/>
            </p:cNvSpPr>
            <p:nvPr/>
          </p:nvSpPr>
          <p:spPr bwMode="auto">
            <a:xfrm>
              <a:off x="887095" y="0"/>
              <a:ext cx="5753735" cy="405130"/>
            </a:xfrm>
            <a:prstGeom prst="flowChartTerminator">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Leitura de um livro de imagens acompanhado de uma história verbal</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AutoShape 6"/>
            <p:cNvSpPr>
              <a:spLocks noChangeArrowheads="1"/>
            </p:cNvSpPr>
            <p:nvPr/>
          </p:nvSpPr>
          <p:spPr bwMode="auto">
            <a:xfrm>
              <a:off x="67945" y="600710"/>
              <a:ext cx="1409700" cy="80899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200" b="1">
                  <a:effectLst/>
                  <a:latin typeface="Calibri" panose="020F0502020204030204" pitchFamily="34" charset="0"/>
                  <a:ea typeface="Calibri" panose="020F0502020204030204" pitchFamily="34" charset="0"/>
                  <a:cs typeface="Times New Roman" panose="02020603050405020304" pitchFamily="18" charset="0"/>
                </a:rPr>
                <a:t>O itinerário de narração de uma história.</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AutoShape 7"/>
            <p:cNvSpPr>
              <a:spLocks noChangeArrowheads="1"/>
            </p:cNvSpPr>
            <p:nvPr/>
          </p:nvSpPr>
          <p:spPr bwMode="auto">
            <a:xfrm>
              <a:off x="48895" y="3265805"/>
              <a:ext cx="1720850" cy="119951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200">
                  <a:effectLst/>
                  <a:latin typeface="Calibri" panose="020F0502020204030204" pitchFamily="34" charset="0"/>
                  <a:ea typeface="Calibri" panose="020F0502020204030204" pitchFamily="34" charset="0"/>
                  <a:cs typeface="Times New Roman" panose="02020603050405020304" pitchFamily="18" charset="0"/>
                </a:rPr>
                <a:t>Apresentação do livro à criança, seguindo o fio condutor, mas resumindo os pontos principais da narração.</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AutoShape 8"/>
            <p:cNvSpPr>
              <a:spLocks noChangeArrowheads="1"/>
            </p:cNvSpPr>
            <p:nvPr/>
          </p:nvSpPr>
          <p:spPr bwMode="auto">
            <a:xfrm>
              <a:off x="0" y="1657350"/>
              <a:ext cx="1695450" cy="149479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pt-BR" sz="1200">
                  <a:effectLst/>
                  <a:latin typeface="Calibri" panose="020F0502020204030204" pitchFamily="34" charset="0"/>
                  <a:ea typeface="Calibri" panose="020F0502020204030204" pitchFamily="34" charset="0"/>
                  <a:cs typeface="Times New Roman" panose="02020603050405020304" pitchFamily="18" charset="0"/>
                </a:rPr>
                <a:t>Leitura preliminar do adulto, que decidirá como e quais partes serão lidas à criança, identificando de modo sintético o fio principal.</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0" name="AutoShape 9"/>
            <p:cNvSpPr>
              <a:spLocks noChangeArrowheads="1"/>
            </p:cNvSpPr>
            <p:nvPr/>
          </p:nvSpPr>
          <p:spPr bwMode="auto">
            <a:xfrm>
              <a:off x="107950" y="6704330"/>
              <a:ext cx="3674745" cy="132461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Momento de verificação. Mais fácil e proveitoso quando feita individualmente (sobretudo com as crianças menores. Com menos experiências de escuta ao menos ativas, mas na creche, pode ser feito em duplas, escolhidas com cuidado para que, as características pessoais sirvam como estimulo, e não como limitação para ambas.</a:t>
              </a:r>
            </a:p>
          </p:txBody>
        </p:sp>
        <p:sp>
          <p:nvSpPr>
            <p:cNvPr id="11" name="AutoShape 10"/>
            <p:cNvSpPr>
              <a:spLocks noChangeArrowheads="1"/>
            </p:cNvSpPr>
            <p:nvPr/>
          </p:nvSpPr>
          <p:spPr bwMode="auto">
            <a:xfrm>
              <a:off x="4430395" y="5925185"/>
              <a:ext cx="2381885" cy="198056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pt-BR" sz="1200">
                  <a:effectLst/>
                  <a:latin typeface="Calibri" panose="020F0502020204030204" pitchFamily="34" charset="0"/>
                  <a:ea typeface="Calibri" panose="020F0502020204030204" pitchFamily="34" charset="0"/>
                  <a:cs typeface="Times New Roman" panose="02020603050405020304" pitchFamily="18" charset="0"/>
                </a:rPr>
                <a:t>Para a leitura de história complexas, é importante identificar alguns pontos centrais da história que serão ressaltados dramaticamente sempre da mesma forma. Esses momentos dramáticos repetidos prendem a atenção da criança. As crianças os esperam e os reproduzem.</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AutoShape 11"/>
            <p:cNvSpPr>
              <a:spLocks noChangeArrowheads="1"/>
            </p:cNvSpPr>
            <p:nvPr/>
          </p:nvSpPr>
          <p:spPr bwMode="auto">
            <a:xfrm>
              <a:off x="0" y="4641850"/>
              <a:ext cx="2140585" cy="188277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200">
                  <a:effectLst/>
                  <a:latin typeface="Calibri" panose="020F0502020204030204" pitchFamily="34" charset="0"/>
                  <a:ea typeface="Calibri" panose="020F0502020204030204" pitchFamily="34" charset="0"/>
                  <a:cs typeface="Times New Roman" panose="02020603050405020304" pitchFamily="18" charset="0"/>
                </a:rPr>
                <a:t>A segunda apresentação é mais dialogada com as crianças, perguntando a elas “O que é isso? E aquilo? O que está acontecendo? ”, passando para a interpretação e o enriquecimento das relações entre os acontecimentos</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AutoShape 12"/>
            <p:cNvSpPr>
              <a:spLocks noChangeArrowheads="1"/>
            </p:cNvSpPr>
            <p:nvPr/>
          </p:nvSpPr>
          <p:spPr bwMode="auto">
            <a:xfrm>
              <a:off x="4802505" y="2686685"/>
              <a:ext cx="1838325" cy="1180465"/>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200">
                  <a:effectLst/>
                  <a:latin typeface="Calibri" panose="020F0502020204030204" pitchFamily="34" charset="0"/>
                  <a:ea typeface="Calibri" panose="020F0502020204030204" pitchFamily="34" charset="0"/>
                  <a:cs typeface="Times New Roman" panose="02020603050405020304" pitchFamily="18" charset="0"/>
                </a:rPr>
                <a:t>Para a análise de imagens complexas, a importância de mostrar à criança a relação entre um detalhe e o significado global.</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AutoShape 13"/>
            <p:cNvSpPr>
              <a:spLocks noChangeArrowheads="1"/>
            </p:cNvSpPr>
            <p:nvPr/>
          </p:nvSpPr>
          <p:spPr bwMode="auto">
            <a:xfrm>
              <a:off x="4897755" y="1565910"/>
              <a:ext cx="1743075" cy="96139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Para os pequeninhos, a importância de ajudar a realizar a associação entre imagens e o objeto.</a:t>
              </a:r>
            </a:p>
          </p:txBody>
        </p:sp>
        <p:sp>
          <p:nvSpPr>
            <p:cNvPr id="15" name="AutoShape 14"/>
            <p:cNvSpPr>
              <a:spLocks noChangeArrowheads="1"/>
            </p:cNvSpPr>
            <p:nvPr/>
          </p:nvSpPr>
          <p:spPr bwMode="auto">
            <a:xfrm>
              <a:off x="4935855" y="4161155"/>
              <a:ext cx="1771650" cy="162052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pt-BR" sz="1100">
                  <a:effectLst/>
                  <a:latin typeface="Calibri" panose="020F0502020204030204" pitchFamily="34" charset="0"/>
                  <a:ea typeface="Calibri" panose="020F0502020204030204" pitchFamily="34" charset="0"/>
                  <a:cs typeface="Times New Roman" panose="02020603050405020304" pitchFamily="18" charset="0"/>
                </a:rPr>
                <a:t>Para a leitura com forte conteúdo identificatório , devemos estudar com atenção o momento da apresentação e os limites da dramaticidade que não precisam ser ultrapassados.</a:t>
              </a:r>
            </a:p>
          </p:txBody>
        </p:sp>
        <p:cxnSp>
          <p:nvCxnSpPr>
            <p:cNvPr id="16" name="AutoShape 15"/>
            <p:cNvCxnSpPr>
              <a:cxnSpLocks noChangeShapeType="1"/>
              <a:stCxn id="7" idx="2"/>
              <a:endCxn id="9" idx="0"/>
            </p:cNvCxnSpPr>
            <p:nvPr/>
          </p:nvCxnSpPr>
          <p:spPr bwMode="auto">
            <a:xfrm rot="16200000" flipH="1">
              <a:off x="686435" y="1496060"/>
              <a:ext cx="247650" cy="7493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7" name="AutoShape 16"/>
            <p:cNvCxnSpPr>
              <a:cxnSpLocks noChangeShapeType="1"/>
            </p:cNvCxnSpPr>
            <p:nvPr/>
          </p:nvCxnSpPr>
          <p:spPr bwMode="auto">
            <a:xfrm rot="16200000" flipH="1">
              <a:off x="1038860" y="439420"/>
              <a:ext cx="247650" cy="7493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8" name="AutoShape 17"/>
            <p:cNvCxnSpPr>
              <a:cxnSpLocks noChangeShapeType="1"/>
            </p:cNvCxnSpPr>
            <p:nvPr/>
          </p:nvCxnSpPr>
          <p:spPr bwMode="auto">
            <a:xfrm rot="16200000" flipH="1">
              <a:off x="868045" y="3181350"/>
              <a:ext cx="247650" cy="7493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9" name="AutoShape 18"/>
            <p:cNvCxnSpPr>
              <a:cxnSpLocks noChangeShapeType="1"/>
            </p:cNvCxnSpPr>
            <p:nvPr/>
          </p:nvCxnSpPr>
          <p:spPr bwMode="auto">
            <a:xfrm rot="16200000" flipH="1">
              <a:off x="1038860" y="4486275"/>
              <a:ext cx="247650" cy="7493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20" name="AutoShape 19"/>
            <p:cNvSpPr>
              <a:spLocks noChangeArrowheads="1"/>
            </p:cNvSpPr>
            <p:nvPr/>
          </p:nvSpPr>
          <p:spPr bwMode="auto">
            <a:xfrm>
              <a:off x="4754245" y="600710"/>
              <a:ext cx="1990725" cy="77089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pt-BR" sz="1200">
                  <a:effectLst/>
                  <a:latin typeface="Calibri" panose="020F0502020204030204" pitchFamily="34" charset="0"/>
                  <a:ea typeface="Calibri" panose="020F0502020204030204" pitchFamily="34" charset="0"/>
                  <a:cs typeface="Times New Roman" panose="02020603050405020304" pitchFamily="18" charset="0"/>
                </a:rPr>
                <a:t>A importância dos modos de leitura do adulto em relação ás crianças.</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AutoShape 20"/>
            <p:cNvSpPr>
              <a:spLocks noChangeArrowheads="1"/>
            </p:cNvSpPr>
            <p:nvPr/>
          </p:nvSpPr>
          <p:spPr bwMode="auto">
            <a:xfrm>
              <a:off x="2462530" y="657860"/>
              <a:ext cx="1990725" cy="37084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pt-BR" sz="1200">
                  <a:effectLst/>
                  <a:latin typeface="Calibri" panose="020F0502020204030204" pitchFamily="34" charset="0"/>
                  <a:ea typeface="Calibri" panose="020F0502020204030204" pitchFamily="34" charset="0"/>
                  <a:cs typeface="Times New Roman" panose="02020603050405020304" pitchFamily="18" charset="0"/>
                </a:rPr>
                <a:t>Animar e Dramatizar.</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utoShape 21"/>
            <p:cNvSpPr>
              <a:spLocks noChangeArrowheads="1"/>
            </p:cNvSpPr>
            <p:nvPr/>
          </p:nvSpPr>
          <p:spPr bwMode="auto">
            <a:xfrm>
              <a:off x="2569845" y="4705985"/>
              <a:ext cx="2000250" cy="107569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pt-BR" sz="1200">
                  <a:effectLst/>
                  <a:latin typeface="Calibri" panose="020F0502020204030204" pitchFamily="34" charset="0"/>
                  <a:ea typeface="Calibri" panose="020F0502020204030204" pitchFamily="34" charset="0"/>
                  <a:cs typeface="Times New Roman" panose="02020603050405020304" pitchFamily="18" charset="0"/>
                </a:rPr>
                <a:t>A dramatização animada pelo adulto e pela criança de situações complexas ou de forte conteúdo emocional.</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3" name="AutoShape 22"/>
            <p:cNvCxnSpPr>
              <a:cxnSpLocks noChangeShapeType="1"/>
            </p:cNvCxnSpPr>
            <p:nvPr/>
          </p:nvCxnSpPr>
          <p:spPr bwMode="auto">
            <a:xfrm rot="16200000" flipH="1">
              <a:off x="5839460" y="1429385"/>
              <a:ext cx="247650" cy="7493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4" name="AutoShape 23"/>
            <p:cNvCxnSpPr>
              <a:cxnSpLocks noChangeShapeType="1"/>
            </p:cNvCxnSpPr>
            <p:nvPr/>
          </p:nvCxnSpPr>
          <p:spPr bwMode="auto">
            <a:xfrm rot="16200000" flipH="1">
              <a:off x="6087110" y="2549525"/>
              <a:ext cx="247650" cy="7493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25" name="AutoShape 24"/>
            <p:cNvCxnSpPr>
              <a:cxnSpLocks noChangeShapeType="1"/>
              <a:stCxn id="13" idx="2"/>
            </p:cNvCxnSpPr>
            <p:nvPr/>
          </p:nvCxnSpPr>
          <p:spPr bwMode="auto">
            <a:xfrm rot="16200000" flipH="1">
              <a:off x="5776595" y="3812540"/>
              <a:ext cx="294005" cy="403225"/>
            </a:xfrm>
            <a:prstGeom prst="bentConnector3">
              <a:avLst>
                <a:gd name="adj1" fmla="val 49894"/>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26" name="AutoShape 25"/>
            <p:cNvSpPr>
              <a:spLocks noChangeArrowheads="1"/>
            </p:cNvSpPr>
            <p:nvPr/>
          </p:nvSpPr>
          <p:spPr bwMode="auto">
            <a:xfrm>
              <a:off x="2439670" y="1190625"/>
              <a:ext cx="2038985" cy="100965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pt-BR" sz="1200">
                  <a:effectLst/>
                  <a:latin typeface="Calibri" panose="020F0502020204030204" pitchFamily="34" charset="0"/>
                  <a:ea typeface="Calibri" panose="020F0502020204030204" pitchFamily="34" charset="0"/>
                  <a:cs typeface="Times New Roman" panose="02020603050405020304" pitchFamily="18" charset="0"/>
                </a:rPr>
                <a:t>A preparação do leitor adulto com adequada análise do texto e identificação das estratégias de dramatização.</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AutoShape 26"/>
            <p:cNvSpPr>
              <a:spLocks noChangeArrowheads="1"/>
            </p:cNvSpPr>
            <p:nvPr/>
          </p:nvSpPr>
          <p:spPr bwMode="auto">
            <a:xfrm>
              <a:off x="2516505" y="2286000"/>
              <a:ext cx="2000250" cy="96139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pt-BR" sz="1200">
                  <a:effectLst/>
                  <a:latin typeface="Calibri" panose="020F0502020204030204" pitchFamily="34" charset="0"/>
                  <a:ea typeface="Calibri" panose="020F0502020204030204" pitchFamily="34" charset="0"/>
                  <a:cs typeface="Times New Roman" panose="02020603050405020304" pitchFamily="18" charset="0"/>
                </a:rPr>
                <a:t>O aprimoramento de técnicas de encorajamento-acompanhamento para a leitura da criança.</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AutoShape 27"/>
            <p:cNvSpPr>
              <a:spLocks noChangeArrowheads="1"/>
            </p:cNvSpPr>
            <p:nvPr/>
          </p:nvSpPr>
          <p:spPr bwMode="auto">
            <a:xfrm>
              <a:off x="2516505" y="3390265"/>
              <a:ext cx="2018665" cy="1210310"/>
            </a:xfrm>
            <a:prstGeom prst="flowChartProcess">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miter lim="800000"/>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pt-BR" sz="1200">
                  <a:effectLst/>
                  <a:latin typeface="Calibri" panose="020F0502020204030204" pitchFamily="34" charset="0"/>
                  <a:ea typeface="Calibri" panose="020F0502020204030204" pitchFamily="34" charset="0"/>
                  <a:cs typeface="Times New Roman" panose="02020603050405020304" pitchFamily="18" charset="0"/>
                </a:rPr>
                <a:t>A preparação de momentos de socialização nos quais a criança adapta a sua linguagem para ler aos outros.</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9" name="AutoShape 28"/>
            <p:cNvCxnSpPr>
              <a:cxnSpLocks noChangeShapeType="1"/>
            </p:cNvCxnSpPr>
            <p:nvPr/>
          </p:nvCxnSpPr>
          <p:spPr bwMode="auto">
            <a:xfrm rot="16200000" flipH="1">
              <a:off x="3643630" y="4450715"/>
              <a:ext cx="294005" cy="403225"/>
            </a:xfrm>
            <a:prstGeom prst="bentConnector3">
              <a:avLst>
                <a:gd name="adj1" fmla="val 49894"/>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0" name="AutoShape 29"/>
            <p:cNvCxnSpPr>
              <a:cxnSpLocks noChangeShapeType="1"/>
            </p:cNvCxnSpPr>
            <p:nvPr/>
          </p:nvCxnSpPr>
          <p:spPr bwMode="auto">
            <a:xfrm rot="16200000" flipH="1">
              <a:off x="3590290" y="3109595"/>
              <a:ext cx="294005" cy="403225"/>
            </a:xfrm>
            <a:prstGeom prst="bentConnector3">
              <a:avLst>
                <a:gd name="adj1" fmla="val 49894"/>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1" name="AutoShape 30"/>
            <p:cNvCxnSpPr>
              <a:cxnSpLocks noChangeShapeType="1"/>
            </p:cNvCxnSpPr>
            <p:nvPr/>
          </p:nvCxnSpPr>
          <p:spPr bwMode="auto">
            <a:xfrm rot="16200000" flipH="1">
              <a:off x="3374390" y="2149475"/>
              <a:ext cx="247650" cy="7493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2" name="AutoShape 31"/>
            <p:cNvCxnSpPr>
              <a:cxnSpLocks noChangeShapeType="1"/>
            </p:cNvCxnSpPr>
            <p:nvPr/>
          </p:nvCxnSpPr>
          <p:spPr bwMode="auto">
            <a:xfrm rot="16200000" flipH="1">
              <a:off x="3343910" y="1057910"/>
              <a:ext cx="247650" cy="74930"/>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3" name="AutoShape 32"/>
            <p:cNvCxnSpPr>
              <a:cxnSpLocks noChangeShapeType="1"/>
            </p:cNvCxnSpPr>
            <p:nvPr/>
          </p:nvCxnSpPr>
          <p:spPr bwMode="auto">
            <a:xfrm rot="16200000" flipH="1">
              <a:off x="5687695" y="5603240"/>
              <a:ext cx="294005" cy="403225"/>
            </a:xfrm>
            <a:prstGeom prst="bentConnector3">
              <a:avLst>
                <a:gd name="adj1" fmla="val 49894"/>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34" name="AutoShape 33"/>
            <p:cNvCxnSpPr>
              <a:cxnSpLocks noChangeShapeType="1"/>
            </p:cNvCxnSpPr>
            <p:nvPr/>
          </p:nvCxnSpPr>
          <p:spPr bwMode="auto">
            <a:xfrm rot="16200000" flipH="1">
              <a:off x="1591945" y="6393815"/>
              <a:ext cx="294005" cy="403225"/>
            </a:xfrm>
            <a:prstGeom prst="bentConnector3">
              <a:avLst>
                <a:gd name="adj1" fmla="val 49894"/>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00513180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998</Words>
  <Application>Microsoft Office PowerPoint</Application>
  <PresentationFormat>Widescreen</PresentationFormat>
  <Paragraphs>136</Paragraphs>
  <Slides>8</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8</vt:i4>
      </vt:variant>
    </vt:vector>
  </HeadingPairs>
  <TitlesOfParts>
    <vt:vector size="13" baseType="lpstr">
      <vt:lpstr>Arial</vt:lpstr>
      <vt:lpstr>Calibri</vt:lpstr>
      <vt:lpstr>Calibri Light</vt:lpstr>
      <vt:lpstr>Times New Roman</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Alexia Alves</dc:creator>
  <cp:lastModifiedBy>Alexia Alves</cp:lastModifiedBy>
  <cp:revision>1</cp:revision>
  <dcterms:created xsi:type="dcterms:W3CDTF">2015-12-10T11:06:07Z</dcterms:created>
  <dcterms:modified xsi:type="dcterms:W3CDTF">2015-12-10T11:09:13Z</dcterms:modified>
</cp:coreProperties>
</file>