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_rels/slide1.xml.rels" ContentType="application/vnd.openxmlformats-package.relationships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8.jpeg" ContentType="image/jpeg"/>
  <Override PartName="/ppt/media/image7.png" ContentType="image/png"/>
  <Override PartName="/ppt/media/image9.png" ContentType="image/png"/>
  <Override PartName="/ppt/media/image10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21602700" cy="32385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C2EFA97-A686-46D7-A9BE-48150C8F7CF1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080000" y="1292040"/>
            <a:ext cx="19442160" cy="540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1080000" y="7578000"/>
            <a:ext cx="19442160" cy="895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1080000" y="17388360"/>
            <a:ext cx="19442160" cy="895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683101B2-3B73-4085-A573-C7D64E9CEE99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1080000" y="1292040"/>
            <a:ext cx="19442160" cy="540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1080000" y="7578000"/>
            <a:ext cx="9487440" cy="895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11042280" y="7578000"/>
            <a:ext cx="9487440" cy="895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1080000" y="17388360"/>
            <a:ext cx="9487440" cy="895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11042280" y="17388360"/>
            <a:ext cx="9487440" cy="895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F2172D9-6BD2-46D9-A79A-25E8B408C292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1080000" y="1292040"/>
            <a:ext cx="19442160" cy="540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1080000" y="7578000"/>
            <a:ext cx="6260040" cy="895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7653600" y="7578000"/>
            <a:ext cx="6260040" cy="895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14226840" y="7578000"/>
            <a:ext cx="6260040" cy="895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1080000" y="17388360"/>
            <a:ext cx="6260040" cy="895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7653600" y="17388360"/>
            <a:ext cx="6260040" cy="895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14226840" y="17388360"/>
            <a:ext cx="6260040" cy="895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63E220A2-28CA-4531-AD0A-C98B3B24EA17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080000" y="1292040"/>
            <a:ext cx="19442160" cy="540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1080000" y="7578000"/>
            <a:ext cx="19442160" cy="1878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pt-BR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8A3970E-1395-4A6B-A2A8-659CF55FCC79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1080000" y="1292040"/>
            <a:ext cx="19442160" cy="540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1080000" y="7578000"/>
            <a:ext cx="19442160" cy="1878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D8D1614-F829-40A7-9EB5-F853701B198C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080000" y="1292040"/>
            <a:ext cx="19442160" cy="540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1080000" y="7578000"/>
            <a:ext cx="9487440" cy="1878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11042280" y="7578000"/>
            <a:ext cx="9487440" cy="1878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20824FB-28A5-4976-9683-35A839718FA7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1080000" y="1292040"/>
            <a:ext cx="19442160" cy="540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EB0087E6-4409-429A-9795-3C01F37531CA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1080000" y="1292040"/>
            <a:ext cx="19442160" cy="25067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pt-BR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F1FA0D4-5E3F-428F-B62A-F8BA52AA8725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1080000" y="1292040"/>
            <a:ext cx="19442160" cy="540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1080000" y="7578000"/>
            <a:ext cx="9487440" cy="895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11042280" y="7578000"/>
            <a:ext cx="9487440" cy="1878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1080000" y="17388360"/>
            <a:ext cx="9487440" cy="895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0402E0F-CAF7-4A11-B7D3-8E6E6145F0AE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1080000" y="1292040"/>
            <a:ext cx="19442160" cy="540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1080000" y="7578000"/>
            <a:ext cx="9487440" cy="1878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11042280" y="7578000"/>
            <a:ext cx="9487440" cy="895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11042280" y="17388360"/>
            <a:ext cx="9487440" cy="895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EECCB1FB-8ABD-4D92-927B-238AB92FF95D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080000" y="1292040"/>
            <a:ext cx="19442160" cy="540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1080000" y="7578000"/>
            <a:ext cx="9487440" cy="895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11042280" y="7578000"/>
            <a:ext cx="9487440" cy="895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1080000" y="17388360"/>
            <a:ext cx="19442160" cy="895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9091CF0-0F83-44CB-BC46-6921ED94566F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dt" idx="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>
              <a:lnSpc>
                <a:spcPct val="100000"/>
              </a:lnSpc>
              <a:buNone/>
              <a:defRPr b="0" lang="en-US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rgbClr val="8b8b8b"/>
                </a:solidFill>
                <a:latin typeface="Calibri"/>
              </a:rPr>
              <a:t>&lt;data/hora&gt;</a:t>
            </a:r>
            <a:endParaRPr b="0" lang="pt-BR" sz="1200" spc="-1" strike="noStrike">
              <a:latin typeface="Times New Roman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ftr" idx="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ctr">
              <a:buNone/>
              <a:defRPr b="0" lang="pt-BR" sz="1400" spc="-1" strike="noStrike">
                <a:latin typeface="Times New Roman"/>
              </a:defRPr>
            </a:lvl1pPr>
          </a:lstStyle>
          <a:p>
            <a:pPr algn="ctr">
              <a:buNone/>
            </a:pPr>
            <a:r>
              <a:rPr b="0" lang="pt-BR" sz="1400" spc="-1" strike="noStrike">
                <a:latin typeface="Times New Roman"/>
              </a:rPr>
              <a:t>&lt;rodapé&gt;</a:t>
            </a:r>
            <a:endParaRPr b="0" lang="pt-BR" sz="14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 idx="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b="0" lang="en-US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8B109E97-0347-4754-9FD2-E89CFF076C0A}" type="slidenum">
              <a:rPr b="0" lang="en-US" sz="1200" spc="-1" strike="noStrike">
                <a:solidFill>
                  <a:srgbClr val="8b8b8b"/>
                </a:solidFill>
                <a:latin typeface="Calibri"/>
              </a:rPr>
              <a:t>&lt;número&gt;</a:t>
            </a:fld>
            <a:endParaRPr b="0" lang="pt-BR" sz="12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1080000" y="1292040"/>
            <a:ext cx="19442160" cy="540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Clique para editar o formato do texto do título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1080000" y="7578000"/>
            <a:ext cx="19442160" cy="1878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Clique para editar o formato do texto da estrutura de tópicos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400" spc="-1" strike="noStrike">
                <a:solidFill>
                  <a:srgbClr val="000000"/>
                </a:solidFill>
                <a:latin typeface="Calibri"/>
              </a:rPr>
              <a:t>2.º nível da estrutura de tópicos</a:t>
            </a:r>
            <a:endParaRPr b="0" lang="en-US" sz="24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3.º nível da estrutura de tópicos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4.º nível da estrutura de tópicos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5.º nível da estrutura de tópicos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6.º nível da estrutura de tópicos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7.º nível da estrutura de tópicos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jpe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2"/>
          <p:cNvGrpSpPr/>
          <p:nvPr/>
        </p:nvGrpSpPr>
        <p:grpSpPr>
          <a:xfrm>
            <a:off x="0" y="848880"/>
            <a:ext cx="21602520" cy="2244960"/>
            <a:chOff x="0" y="848880"/>
            <a:chExt cx="21602520" cy="2244960"/>
          </a:xfrm>
        </p:grpSpPr>
        <p:sp>
          <p:nvSpPr>
            <p:cNvPr id="42" name="Freeform 3"/>
            <p:cNvSpPr/>
            <p:nvPr/>
          </p:nvSpPr>
          <p:spPr>
            <a:xfrm>
              <a:off x="0" y="848880"/>
              <a:ext cx="21602520" cy="2244960"/>
            </a:xfrm>
            <a:custGeom>
              <a:avLst/>
              <a:gdLst/>
              <a:ahLst/>
              <a:rect l="l" t="t" r="r" b="b"/>
              <a:pathLst>
                <a:path w="28803854" h="2993835">
                  <a:moveTo>
                    <a:pt x="0" y="0"/>
                  </a:moveTo>
                  <a:lnTo>
                    <a:pt x="28803854" y="0"/>
                  </a:lnTo>
                  <a:lnTo>
                    <a:pt x="28803854" y="2993835"/>
                  </a:lnTo>
                  <a:lnTo>
                    <a:pt x="0" y="2993835"/>
                  </a:lnTo>
                  <a:close/>
                </a:path>
              </a:pathLst>
            </a:custGeom>
            <a:solidFill>
              <a:srgbClr val="02391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43" name="Group 4"/>
          <p:cNvGrpSpPr/>
          <p:nvPr/>
        </p:nvGrpSpPr>
        <p:grpSpPr>
          <a:xfrm>
            <a:off x="-10623600" y="720"/>
            <a:ext cx="10085040" cy="29032200"/>
            <a:chOff x="-10623600" y="720"/>
            <a:chExt cx="10085040" cy="29032200"/>
          </a:xfrm>
        </p:grpSpPr>
        <p:sp>
          <p:nvSpPr>
            <p:cNvPr id="44" name="Freeform 5"/>
            <p:cNvSpPr/>
            <p:nvPr/>
          </p:nvSpPr>
          <p:spPr>
            <a:xfrm>
              <a:off x="-10623600" y="36360"/>
              <a:ext cx="10085040" cy="28996560"/>
            </a:xfrm>
            <a:custGeom>
              <a:avLst/>
              <a:gdLst/>
              <a:ahLst/>
              <a:rect l="l" t="t" r="r" b="b"/>
              <a:pathLst>
                <a:path w="13447268" h="38662611">
                  <a:moveTo>
                    <a:pt x="50927" y="0"/>
                  </a:moveTo>
                  <a:lnTo>
                    <a:pt x="13396340" y="0"/>
                  </a:lnTo>
                  <a:cubicBezTo>
                    <a:pt x="13424407" y="0"/>
                    <a:pt x="13447268" y="22733"/>
                    <a:pt x="13447268" y="50927"/>
                  </a:cubicBezTo>
                  <a:lnTo>
                    <a:pt x="13447268" y="38611683"/>
                  </a:lnTo>
                  <a:cubicBezTo>
                    <a:pt x="13447268" y="38639750"/>
                    <a:pt x="13424534" y="38662611"/>
                    <a:pt x="13396340" y="38662611"/>
                  </a:cubicBezTo>
                  <a:lnTo>
                    <a:pt x="50927" y="38662611"/>
                  </a:lnTo>
                  <a:cubicBezTo>
                    <a:pt x="22860" y="38662611"/>
                    <a:pt x="0" y="38639877"/>
                    <a:pt x="0" y="38611683"/>
                  </a:cubicBezTo>
                  <a:lnTo>
                    <a:pt x="0" y="50927"/>
                  </a:lnTo>
                  <a:cubicBezTo>
                    <a:pt x="0" y="22733"/>
                    <a:pt x="22733" y="0"/>
                    <a:pt x="50927" y="0"/>
                  </a:cubicBezTo>
                  <a:moveTo>
                    <a:pt x="50927" y="101727"/>
                  </a:moveTo>
                  <a:lnTo>
                    <a:pt x="50927" y="50927"/>
                  </a:lnTo>
                  <a:lnTo>
                    <a:pt x="101727" y="50927"/>
                  </a:lnTo>
                  <a:lnTo>
                    <a:pt x="101727" y="38611683"/>
                  </a:lnTo>
                  <a:lnTo>
                    <a:pt x="50927" y="38611683"/>
                  </a:lnTo>
                  <a:lnTo>
                    <a:pt x="50927" y="38560756"/>
                  </a:lnTo>
                  <a:lnTo>
                    <a:pt x="13396340" y="38560756"/>
                  </a:lnTo>
                  <a:lnTo>
                    <a:pt x="13396340" y="38611683"/>
                  </a:lnTo>
                  <a:lnTo>
                    <a:pt x="13345413" y="38611683"/>
                  </a:lnTo>
                  <a:lnTo>
                    <a:pt x="13345413" y="50927"/>
                  </a:lnTo>
                  <a:lnTo>
                    <a:pt x="13396340" y="50927"/>
                  </a:lnTo>
                  <a:lnTo>
                    <a:pt x="13396340" y="101727"/>
                  </a:lnTo>
                  <a:lnTo>
                    <a:pt x="50927" y="101727"/>
                  </a:lnTo>
                  <a:close/>
                </a:path>
              </a:pathLst>
            </a:custGeom>
            <a:solidFill>
              <a:srgbClr val="c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45" name="TextBox 6"/>
            <p:cNvSpPr/>
            <p:nvPr/>
          </p:nvSpPr>
          <p:spPr>
            <a:xfrm>
              <a:off x="-10623600" y="720"/>
              <a:ext cx="10085040" cy="29032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50760" rIns="50760" tIns="50760" bIns="50760" anchor="t">
              <a:noAutofit/>
            </a:bodyPr>
            <a:p>
              <a:pPr algn="ctr">
                <a:lnSpc>
                  <a:spcPts val="2880"/>
                </a:lnSpc>
                <a:buNone/>
              </a:pPr>
              <a:endParaRPr b="0" lang="pt-BR" sz="1800" spc="-1" strike="noStrike">
                <a:latin typeface="Arial"/>
              </a:endParaRPr>
            </a:p>
            <a:p>
              <a:pPr algn="ctr">
                <a:lnSpc>
                  <a:spcPts val="3359"/>
                </a:lnSpc>
                <a:buNone/>
              </a:pPr>
              <a:r>
                <a:rPr b="0" lang="en-US" sz="2800" spc="-1" strike="noStrike">
                  <a:solidFill>
                    <a:srgbClr val="c00000"/>
                  </a:solidFill>
                  <a:latin typeface="Arimo Bold"/>
                </a:rPr>
                <a:t>INSTRUÇÕES  PARA CONFECÇÃO DO PÔSTER.</a:t>
              </a:r>
              <a:endParaRPr b="0" lang="pt-BR" sz="2800" spc="-1" strike="noStrike">
                <a:latin typeface="Arial"/>
              </a:endParaRPr>
            </a:p>
            <a:p>
              <a:pPr algn="ctr">
                <a:lnSpc>
                  <a:spcPts val="3359"/>
                </a:lnSpc>
                <a:buNone/>
              </a:pPr>
              <a:r>
                <a:rPr b="0" lang="en-US" sz="2800" spc="-1" strike="noStrike">
                  <a:solidFill>
                    <a:srgbClr val="c00000"/>
                  </a:solidFill>
                  <a:latin typeface="Arimo Bold"/>
                </a:rPr>
                <a:t>LEIA  COM ATENÇÃO.</a:t>
              </a:r>
              <a:endParaRPr b="0" lang="pt-BR" sz="28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8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r>
                <a:rPr b="0" lang="en-US" sz="2400" spc="-1" strike="noStrike" u="sng">
                  <a:solidFill>
                    <a:srgbClr val="000000"/>
                  </a:solidFill>
                  <a:uFillTx/>
                  <a:latin typeface="Arial Bold"/>
                </a:rPr>
                <a:t>SUGESTÃO DE ESTRUTURA:</a:t>
              </a: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r>
                <a:rPr b="0" lang="en-US" sz="2400" spc="-1" strike="noStrike">
                  <a:solidFill>
                    <a:srgbClr val="000000"/>
                  </a:solidFill>
                  <a:latin typeface="Arial Bold"/>
                </a:rPr>
                <a:t>Introdução: </a:t>
              </a:r>
              <a:r>
                <a:rPr b="0" lang="en-US" sz="2400" spc="-1" strike="noStrike">
                  <a:solidFill>
                    <a:srgbClr val="000000"/>
                  </a:solidFill>
                  <a:latin typeface="Arial"/>
                </a:rPr>
                <a:t>uma breve descrição do assunto tratado. Pode-se comentar da motivação do trabalho e justificativa.</a:t>
              </a: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r>
                <a:rPr b="0" lang="en-US" sz="2400" spc="-1" strike="noStrike">
                  <a:solidFill>
                    <a:srgbClr val="000000"/>
                  </a:solidFill>
                  <a:latin typeface="Arial Bold"/>
                </a:rPr>
                <a:t>Objetivo: </a:t>
              </a:r>
              <a:r>
                <a:rPr b="0" lang="en-US" sz="2400" spc="-1" strike="noStrike">
                  <a:solidFill>
                    <a:srgbClr val="000000"/>
                  </a:solidFill>
                  <a:latin typeface="Arial"/>
                </a:rPr>
                <a:t>fim que se deseja atingir. Propósito.</a:t>
              </a: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r>
                <a:rPr b="0" lang="en-US" sz="2400" spc="-1" strike="noStrike">
                  <a:solidFill>
                    <a:srgbClr val="000000"/>
                  </a:solidFill>
                  <a:latin typeface="Arial Bold"/>
                </a:rPr>
                <a:t>Metodologia:</a:t>
              </a:r>
              <a:r>
                <a:rPr b="0" lang="en-US" sz="2400" spc="-1" strike="noStrike">
                  <a:solidFill>
                    <a:srgbClr val="000000"/>
                  </a:solidFill>
                  <a:latin typeface="Arial"/>
                </a:rPr>
                <a:t> desenvolvimento do trabalho. Deve conter a forma de coleta e análise dos dados.  </a:t>
              </a: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r>
                <a:rPr b="0" lang="en-US" sz="2400" spc="-1" strike="noStrike">
                  <a:solidFill>
                    <a:srgbClr val="000000"/>
                  </a:solidFill>
                  <a:latin typeface="Arial Bold"/>
                </a:rPr>
                <a:t>Resultados e/ou discussões: </a:t>
              </a:r>
              <a:r>
                <a:rPr b="0" lang="en-US" sz="2400" spc="-1" strike="noStrike">
                  <a:solidFill>
                    <a:srgbClr val="000000"/>
                  </a:solidFill>
                  <a:latin typeface="Arial"/>
                </a:rPr>
                <a:t>são apresentados aqui os resultados e uma discussão dos resultados atingidos.</a:t>
              </a: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r>
                <a:rPr b="0" lang="en-US" sz="2400" spc="-1" strike="noStrike">
                  <a:solidFill>
                    <a:srgbClr val="000000"/>
                  </a:solidFill>
                  <a:latin typeface="Arial Bold"/>
                </a:rPr>
                <a:t>Conclusão: </a:t>
              </a:r>
              <a:r>
                <a:rPr b="0" lang="en-US" sz="2400" spc="-1" strike="noStrike">
                  <a:solidFill>
                    <a:srgbClr val="000000"/>
                  </a:solidFill>
                  <a:latin typeface="Arial"/>
                </a:rPr>
                <a:t>apresentar uma conclusão do trabalho incluindo os benefícios que o trabalho trouxe para os alunos, para a turma e/ou para a escola, etc.</a:t>
              </a: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r>
                <a:rPr b="0" lang="en-US" sz="2400" spc="-1" strike="noStrike">
                  <a:solidFill>
                    <a:srgbClr val="000000"/>
                  </a:solidFill>
                  <a:latin typeface="Arial Bold"/>
                </a:rPr>
                <a:t>Referências: </a:t>
              </a:r>
              <a:r>
                <a:rPr b="0" lang="en-US" sz="2400" spc="-1" strike="noStrike">
                  <a:solidFill>
                    <a:srgbClr val="000000"/>
                  </a:solidFill>
                  <a:latin typeface="Arial"/>
                </a:rPr>
                <a:t>listar as obras utilizadas para o desenvolvimento do trabalho.</a:t>
              </a: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r>
                <a:rPr b="0" lang="en-US" sz="2400" spc="-1" strike="noStrike">
                  <a:solidFill>
                    <a:srgbClr val="000000"/>
                  </a:solidFill>
                  <a:latin typeface="Arial Bold"/>
                </a:rPr>
                <a:t>Agradecimentos: </a:t>
              </a:r>
              <a:r>
                <a:rPr b="0" lang="en-US" sz="2400" spc="-1" strike="noStrike">
                  <a:solidFill>
                    <a:srgbClr val="000000"/>
                  </a:solidFill>
                  <a:latin typeface="Arial"/>
                </a:rPr>
                <a:t>se possível, lembrar de todos que colaboraram para a realização do trabalho (exclui-se aqui os autores e a escola que já aparecem junto ao título). Também citar as instituições que auxiliaram neste trabalho (prefeitura e etc.). </a:t>
              </a: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r>
                <a:rPr b="0" lang="en-US" sz="2400" spc="-1" strike="noStrike">
                  <a:solidFill>
                    <a:srgbClr val="000000"/>
                  </a:solidFill>
                  <a:latin typeface="Arial"/>
                </a:rPr>
                <a:t>Algum outro subitem que julgue necessário.</a:t>
              </a: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r>
                <a:rPr b="0" lang="en-US" sz="2400" spc="-1" strike="noStrike">
                  <a:solidFill>
                    <a:srgbClr val="c00000"/>
                  </a:solidFill>
                  <a:latin typeface="Arial"/>
                </a:rPr>
                <a:t>------------------------------------------------------------------------------------------------</a:t>
              </a: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r>
                <a:rPr b="0" lang="en-US" sz="2400" spc="-1" strike="noStrike" u="sng">
                  <a:solidFill>
                    <a:srgbClr val="000000"/>
                  </a:solidFill>
                  <a:uFillTx/>
                  <a:latin typeface="Arial Bold"/>
                </a:rPr>
                <a:t>DICAS</a:t>
              </a: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r>
                <a:rPr b="0" lang="en-US" sz="2400" spc="-1" strike="noStrike">
                  <a:solidFill>
                    <a:srgbClr val="000000"/>
                  </a:solidFill>
                  <a:latin typeface="Arial Bold"/>
                </a:rPr>
                <a:t>Inserir figuras</a:t>
              </a:r>
              <a:r>
                <a:rPr b="0" lang="en-US" sz="2400" spc="-1" strike="noStrike">
                  <a:solidFill>
                    <a:srgbClr val="000000"/>
                  </a:solidFill>
                  <a:latin typeface="Arial"/>
                </a:rPr>
                <a:t> através de: Inserir -&gt; Imagens -&gt; do arquivo.</a:t>
              </a: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r>
                <a:rPr b="0" lang="en-US" sz="2400" spc="-1" strike="noStrike">
                  <a:solidFill>
                    <a:srgbClr val="000000"/>
                  </a:solidFill>
                  <a:latin typeface="Arial Bold"/>
                </a:rPr>
                <a:t>Inserir caixa de texto</a:t>
              </a:r>
              <a:r>
                <a:rPr b="0" lang="en-US" sz="2400" spc="-1" strike="noStrike">
                  <a:solidFill>
                    <a:srgbClr val="000000"/>
                  </a:solidFill>
                  <a:latin typeface="Arial"/>
                </a:rPr>
                <a:t> através de: inserir -&gt; caixa de texto.</a:t>
              </a: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r>
                <a:rPr b="0" lang="en-US" sz="2400" spc="-1" strike="noStrike">
                  <a:solidFill>
                    <a:srgbClr val="c00000"/>
                  </a:solidFill>
                  <a:latin typeface="Arial"/>
                </a:rPr>
                <a:t>------------------------------------------------------------------------------------------------</a:t>
              </a: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r>
                <a:rPr b="0" lang="en-US" sz="2400" spc="-1" strike="noStrike" u="sng">
                  <a:solidFill>
                    <a:srgbClr val="000000"/>
                  </a:solidFill>
                  <a:uFillTx/>
                  <a:latin typeface="Arial Bold"/>
                </a:rPr>
                <a:t>NORMAS PARA IMPRESSÃO DE TRABALHOS NA PLOTER DO PROGRAMA “OBSERVATÓRIO DA APRENDIZAGEM”</a:t>
              </a: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r>
                <a:rPr b="0" lang="en-US" sz="2400" spc="-1" strike="noStrike">
                  <a:solidFill>
                    <a:srgbClr val="000000"/>
                  </a:solidFill>
                  <a:latin typeface="Arial"/>
                </a:rPr>
                <a:t>Fundo branco, i.e. sem fundo.</a:t>
              </a: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r>
                <a:rPr b="0" lang="en-US" sz="2400" spc="-1" strike="noStrike">
                  <a:solidFill>
                    <a:srgbClr val="000000"/>
                  </a:solidFill>
                  <a:latin typeface="Arial"/>
                </a:rPr>
                <a:t>Formato PPT (Office 2003).</a:t>
              </a: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r>
                <a:rPr b="0" lang="en-US" sz="2400" spc="-1" strike="noStrike">
                  <a:solidFill>
                    <a:srgbClr val="000000"/>
                  </a:solidFill>
                  <a:latin typeface="Arial"/>
                </a:rPr>
                <a:t>Tamanho </a:t>
              </a:r>
              <a:r>
                <a:rPr b="0" lang="en-US" sz="2400" spc="-1" strike="noStrike">
                  <a:solidFill>
                    <a:srgbClr val="000000"/>
                  </a:solidFill>
                  <a:latin typeface="Arial Bold"/>
                </a:rPr>
                <a:t>60 cm x 90 cm</a:t>
              </a:r>
              <a:r>
                <a:rPr b="0" lang="en-US" sz="2400" spc="-1" strike="noStrike">
                  <a:solidFill>
                    <a:srgbClr val="000000"/>
                  </a:solidFill>
                  <a:latin typeface="Arial"/>
                </a:rPr>
                <a:t>, em papel sulfite (75g/m2), sem acabamento de qualquer tipo.</a:t>
              </a: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r>
                <a:rPr b="0" lang="en-US" sz="2400" spc="-1" strike="noStrike">
                  <a:solidFill>
                    <a:srgbClr val="000000"/>
                  </a:solidFill>
                  <a:latin typeface="Arial"/>
                </a:rPr>
                <a:t>O orientador ou coorientador deve enviar o arquivo no formato PPT para o e-mail feiradeciencias@bage.unipampa.edu.br até o dia 26/08/2019.</a:t>
              </a: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  <a:p>
              <a:pPr algn="just">
                <a:lnSpc>
                  <a:spcPts val="2880"/>
                </a:lnSpc>
                <a:buNone/>
              </a:pPr>
              <a:endParaRPr b="0" lang="pt-BR" sz="2400" spc="-1" strike="noStrike">
                <a:latin typeface="Arial"/>
              </a:endParaRPr>
            </a:p>
          </p:txBody>
        </p:sp>
      </p:grpSp>
      <p:sp>
        <p:nvSpPr>
          <p:cNvPr id="46" name="TextBox 7"/>
          <p:cNvSpPr/>
          <p:nvPr/>
        </p:nvSpPr>
        <p:spPr>
          <a:xfrm>
            <a:off x="828720" y="6003000"/>
            <a:ext cx="9828720" cy="21762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ts val="3359"/>
              </a:lnSpc>
              <a:buNone/>
            </a:pPr>
            <a:r>
              <a:rPr b="0" lang="en-US" sz="2800" spc="-1" strike="noStrike">
                <a:solidFill>
                  <a:srgbClr val="023919"/>
                </a:solidFill>
                <a:latin typeface="Arimo Bold"/>
              </a:rPr>
              <a:t>INTRODUÇÃO</a:t>
            </a:r>
            <a:endParaRPr b="0" lang="pt-BR" sz="28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	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3359"/>
              </a:lnSpc>
              <a:buNone/>
            </a:pPr>
            <a:r>
              <a:rPr b="0" lang="en-US" sz="2800" spc="-1" strike="noStrike">
                <a:solidFill>
                  <a:srgbClr val="023919"/>
                </a:solidFill>
                <a:latin typeface="Arimo Bold"/>
              </a:rPr>
              <a:t>OBJETIVO</a:t>
            </a:r>
            <a:endParaRPr b="0" lang="pt-BR" sz="28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	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3359"/>
              </a:lnSpc>
              <a:buNone/>
            </a:pPr>
            <a:r>
              <a:rPr b="0" lang="en-US" sz="2800" spc="-1" strike="noStrike">
                <a:solidFill>
                  <a:srgbClr val="023919"/>
                </a:solidFill>
                <a:latin typeface="Arimo Bold"/>
              </a:rPr>
              <a:t>METODOLOGIA</a:t>
            </a:r>
            <a:endParaRPr b="0" lang="pt-BR" sz="28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	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  <a:endParaRPr b="0" lang="pt-BR" sz="2400" spc="-1" strike="noStrike">
              <a:latin typeface="Arial"/>
            </a:endParaRPr>
          </a:p>
        </p:txBody>
      </p:sp>
      <p:sp>
        <p:nvSpPr>
          <p:cNvPr id="47" name="TextBox 8"/>
          <p:cNvSpPr/>
          <p:nvPr/>
        </p:nvSpPr>
        <p:spPr>
          <a:xfrm>
            <a:off x="10801440" y="6003000"/>
            <a:ext cx="9828720" cy="22554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ts val="3359"/>
              </a:lnSpc>
              <a:buNone/>
            </a:pPr>
            <a:r>
              <a:rPr b="0" lang="en-US" sz="2800" spc="-1" strike="noStrike">
                <a:solidFill>
                  <a:srgbClr val="023919"/>
                </a:solidFill>
                <a:latin typeface="Arimo Bold"/>
              </a:rPr>
              <a:t>RESULTADOS E/OU DISCUSSÕES</a:t>
            </a:r>
            <a:endParaRPr b="0" lang="pt-BR" sz="28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	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	</a:t>
            </a: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3359"/>
              </a:lnSpc>
              <a:buNone/>
            </a:pPr>
            <a:r>
              <a:rPr b="0" lang="en-US" sz="2800" spc="-1" strike="noStrike">
                <a:solidFill>
                  <a:srgbClr val="023919"/>
                </a:solidFill>
                <a:latin typeface="Arimo Bold"/>
              </a:rPr>
              <a:t>CONCLUSÃO</a:t>
            </a:r>
            <a:endParaRPr b="0" lang="pt-BR" sz="28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	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  <a:endParaRPr b="0" lang="pt-BR" sz="2400" spc="-1" strike="noStrike">
              <a:latin typeface="Arial"/>
            </a:endParaRPr>
          </a:p>
          <a:p>
            <a:pPr algn="just">
              <a:lnSpc>
                <a:spcPts val="2880"/>
              </a:lnSpc>
              <a:buNone/>
            </a:pPr>
            <a:endParaRPr b="0" lang="pt-BR" sz="2400" spc="-1" strike="noStrike">
              <a:latin typeface="Arial"/>
            </a:endParaRPr>
          </a:p>
          <a:p>
            <a:pPr algn="just">
              <a:lnSpc>
                <a:spcPts val="3359"/>
              </a:lnSpc>
              <a:buNone/>
            </a:pPr>
            <a:r>
              <a:rPr b="0" lang="en-US" sz="2800" spc="-1" strike="noStrike">
                <a:solidFill>
                  <a:srgbClr val="023919"/>
                </a:solidFill>
                <a:latin typeface="Arimo Bold"/>
              </a:rPr>
              <a:t>REFERÊNCIAS</a:t>
            </a:r>
            <a:endParaRPr b="0" lang="pt-BR" sz="2800" spc="-1" strike="noStrike">
              <a:latin typeface="Arial"/>
            </a:endParaRPr>
          </a:p>
          <a:p>
            <a:pPr lvl="1" marL="289440" indent="-144720" algn="just">
              <a:lnSpc>
                <a:spcPts val="288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xxxxxxxxxxxxxxxxxxxxxxxxxxxxxxxxxxxxxxxxxxxxxxxxxxxx;</a:t>
            </a:r>
            <a:endParaRPr b="0" lang="pt-BR" sz="2400" spc="-1" strike="noStrike">
              <a:latin typeface="Arial"/>
            </a:endParaRPr>
          </a:p>
          <a:p>
            <a:pPr lvl="1" marL="289440" indent="-144720" algn="just">
              <a:lnSpc>
                <a:spcPts val="288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xxxxxxxxxxxxxxxxxxxxxxxxxxxxxxxxxxxxxxxxxxxxxxxxxxxx;</a:t>
            </a:r>
            <a:endParaRPr b="0" lang="pt-BR" sz="2400" spc="-1" strike="noStrike">
              <a:latin typeface="Arial"/>
            </a:endParaRPr>
          </a:p>
          <a:p>
            <a:pPr lvl="1" marL="289440" indent="-144720" algn="just">
              <a:lnSpc>
                <a:spcPts val="288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xxxxxxxxxxxxxxxxxxxxxxxxxxxxxxxxxxxxxxxxxxxxxxxxxxxx;</a:t>
            </a:r>
            <a:endParaRPr b="0" lang="pt-BR" sz="2400" spc="-1" strike="noStrike">
              <a:latin typeface="Arial"/>
            </a:endParaRPr>
          </a:p>
          <a:p>
            <a:pPr marL="289440" indent="-144720" algn="just">
              <a:lnSpc>
                <a:spcPts val="2880"/>
              </a:lnSpc>
              <a:buNone/>
              <a:tabLst>
                <a:tab algn="l" pos="0"/>
              </a:tabLst>
            </a:pPr>
            <a:endParaRPr b="0" lang="pt-BR" sz="2400" spc="-1" strike="noStrike">
              <a:latin typeface="Arial"/>
            </a:endParaRPr>
          </a:p>
          <a:p>
            <a:pPr marL="289440" indent="-144720" algn="just">
              <a:lnSpc>
                <a:spcPts val="2880"/>
              </a:lnSpc>
              <a:buNone/>
              <a:tabLst>
                <a:tab algn="l" pos="0"/>
              </a:tabLst>
            </a:pPr>
            <a:endParaRPr b="0" lang="pt-BR" sz="2400" spc="-1" strike="noStrike">
              <a:latin typeface="Arial"/>
            </a:endParaRPr>
          </a:p>
          <a:p>
            <a:pPr marL="337680" indent="-168840" algn="just">
              <a:lnSpc>
                <a:spcPts val="3359"/>
              </a:lnSpc>
              <a:buNone/>
              <a:tabLst>
                <a:tab algn="l" pos="0"/>
              </a:tabLst>
            </a:pPr>
            <a:r>
              <a:rPr b="0" lang="en-US" sz="2800" spc="-1" strike="noStrike">
                <a:solidFill>
                  <a:srgbClr val="023919"/>
                </a:solidFill>
                <a:latin typeface="Arimo Bold"/>
              </a:rPr>
              <a:t>AGRADECIMENTOS</a:t>
            </a:r>
            <a:endParaRPr b="0" lang="pt-BR" sz="2800" spc="-1" strike="noStrike">
              <a:latin typeface="Arial"/>
            </a:endParaRPr>
          </a:p>
          <a:p>
            <a:pPr marL="289440" indent="-144720" algn="just">
              <a:lnSpc>
                <a:spcPts val="2880"/>
              </a:lnSpc>
              <a:buNone/>
              <a:tabLst>
                <a:tab algn="l" pos="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	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  <a:endParaRPr b="0" lang="pt-BR" sz="2400" spc="-1" strike="noStrike">
              <a:latin typeface="Arial"/>
            </a:endParaRPr>
          </a:p>
        </p:txBody>
      </p:sp>
      <p:sp>
        <p:nvSpPr>
          <p:cNvPr id="48" name="Freeform 9"/>
          <p:cNvSpPr/>
          <p:nvPr/>
        </p:nvSpPr>
        <p:spPr>
          <a:xfrm>
            <a:off x="1736640" y="10949040"/>
            <a:ext cx="4097160" cy="3315960"/>
          </a:xfrm>
          <a:custGeom>
            <a:avLst/>
            <a:gdLst/>
            <a:ahLst/>
            <a:rect l="l" t="t" r="r" b="b"/>
            <a:pathLst>
              <a:path w="4097520" h="3316320">
                <a:moveTo>
                  <a:pt x="0" y="0"/>
                </a:moveTo>
                <a:lnTo>
                  <a:pt x="4097520" y="0"/>
                </a:lnTo>
                <a:lnTo>
                  <a:pt x="4097520" y="3316320"/>
                </a:lnTo>
                <a:lnTo>
                  <a:pt x="0" y="331632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9" name="Freeform 10"/>
          <p:cNvSpPr/>
          <p:nvPr/>
        </p:nvSpPr>
        <p:spPr>
          <a:xfrm>
            <a:off x="12137040" y="10949040"/>
            <a:ext cx="3339720" cy="2773080"/>
          </a:xfrm>
          <a:custGeom>
            <a:avLst/>
            <a:gdLst/>
            <a:ahLst/>
            <a:rect l="l" t="t" r="r" b="b"/>
            <a:pathLst>
              <a:path w="3340080" h="2773440">
                <a:moveTo>
                  <a:pt x="0" y="0"/>
                </a:moveTo>
                <a:lnTo>
                  <a:pt x="3340080" y="0"/>
                </a:lnTo>
                <a:lnTo>
                  <a:pt x="3340080" y="2773440"/>
                </a:lnTo>
                <a:lnTo>
                  <a:pt x="0" y="277344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0" name="Freeform 11"/>
          <p:cNvSpPr/>
          <p:nvPr/>
        </p:nvSpPr>
        <p:spPr>
          <a:xfrm>
            <a:off x="15793920" y="9897480"/>
            <a:ext cx="4876560" cy="4876560"/>
          </a:xfrm>
          <a:custGeom>
            <a:avLst/>
            <a:gdLst/>
            <a:ahLst/>
            <a:rect l="l" t="t" r="r" b="b"/>
            <a:pathLst>
              <a:path w="4876920" h="4876920">
                <a:moveTo>
                  <a:pt x="0" y="0"/>
                </a:moveTo>
                <a:lnTo>
                  <a:pt x="4876920" y="0"/>
                </a:lnTo>
                <a:lnTo>
                  <a:pt x="4876920" y="4876920"/>
                </a:lnTo>
                <a:lnTo>
                  <a:pt x="0" y="487692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1" name="Freeform 12"/>
          <p:cNvSpPr/>
          <p:nvPr/>
        </p:nvSpPr>
        <p:spPr>
          <a:xfrm>
            <a:off x="6648480" y="10945800"/>
            <a:ext cx="2277720" cy="1715760"/>
          </a:xfrm>
          <a:custGeom>
            <a:avLst/>
            <a:gdLst/>
            <a:ahLst/>
            <a:rect l="l" t="t" r="r" b="b"/>
            <a:pathLst>
              <a:path w="2278080" h="1716120">
                <a:moveTo>
                  <a:pt x="0" y="0"/>
                </a:moveTo>
                <a:lnTo>
                  <a:pt x="2278080" y="0"/>
                </a:lnTo>
                <a:lnTo>
                  <a:pt x="2278080" y="1716120"/>
                </a:lnTo>
                <a:lnTo>
                  <a:pt x="0" y="171612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2" name="Freeform 13"/>
          <p:cNvSpPr/>
          <p:nvPr/>
        </p:nvSpPr>
        <p:spPr>
          <a:xfrm>
            <a:off x="6648480" y="12544560"/>
            <a:ext cx="2277720" cy="1715760"/>
          </a:xfrm>
          <a:custGeom>
            <a:avLst/>
            <a:gdLst/>
            <a:ahLst/>
            <a:rect l="l" t="t" r="r" b="b"/>
            <a:pathLst>
              <a:path w="2278080" h="1716120">
                <a:moveTo>
                  <a:pt x="0" y="0"/>
                </a:moveTo>
                <a:lnTo>
                  <a:pt x="2278080" y="0"/>
                </a:lnTo>
                <a:lnTo>
                  <a:pt x="2278080" y="1716120"/>
                </a:lnTo>
                <a:lnTo>
                  <a:pt x="0" y="171612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3" name="Freeform 18"/>
          <p:cNvSpPr/>
          <p:nvPr/>
        </p:nvSpPr>
        <p:spPr>
          <a:xfrm>
            <a:off x="14280840" y="30068640"/>
            <a:ext cx="6783480" cy="1598040"/>
          </a:xfrm>
          <a:custGeom>
            <a:avLst/>
            <a:gdLst/>
            <a:ahLst/>
            <a:rect l="l" t="t" r="r" b="b"/>
            <a:pathLst>
              <a:path w="6783932" h="1598537">
                <a:moveTo>
                  <a:pt x="0" y="0"/>
                </a:moveTo>
                <a:lnTo>
                  <a:pt x="6783932" y="0"/>
                </a:lnTo>
                <a:lnTo>
                  <a:pt x="6783932" y="1598537"/>
                </a:lnTo>
                <a:lnTo>
                  <a:pt x="0" y="1598537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4" name="Freeform 20"/>
          <p:cNvSpPr/>
          <p:nvPr/>
        </p:nvSpPr>
        <p:spPr>
          <a:xfrm>
            <a:off x="10064520" y="30068640"/>
            <a:ext cx="3742200" cy="1598040"/>
          </a:xfrm>
          <a:custGeom>
            <a:avLst/>
            <a:gdLst/>
            <a:ahLst/>
            <a:rect l="l" t="t" r="r" b="b"/>
            <a:pathLst>
              <a:path w="3742395" h="1598537">
                <a:moveTo>
                  <a:pt x="0" y="0"/>
                </a:moveTo>
                <a:lnTo>
                  <a:pt x="3742395" y="0"/>
                </a:lnTo>
                <a:lnTo>
                  <a:pt x="3742395" y="1598537"/>
                </a:lnTo>
                <a:lnTo>
                  <a:pt x="0" y="1598537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5" name="TextBox 21"/>
          <p:cNvSpPr/>
          <p:nvPr/>
        </p:nvSpPr>
        <p:spPr>
          <a:xfrm>
            <a:off x="7786080" y="1600560"/>
            <a:ext cx="12884400" cy="627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r">
              <a:lnSpc>
                <a:spcPts val="4938"/>
              </a:lnSpc>
              <a:buNone/>
            </a:pPr>
            <a:r>
              <a:rPr b="0" lang="en-US" sz="5300" spc="-1" strike="noStrike">
                <a:solidFill>
                  <a:srgbClr val="ffffff"/>
                </a:solidFill>
                <a:latin typeface="Arial Bold"/>
              </a:rPr>
              <a:t>Título do trabalho</a:t>
            </a:r>
            <a:endParaRPr b="0" lang="pt-BR" sz="5300" spc="-1" strike="noStrike">
              <a:latin typeface="Arial"/>
            </a:endParaRPr>
          </a:p>
        </p:txBody>
      </p:sp>
      <p:sp>
        <p:nvSpPr>
          <p:cNvPr id="56" name="TextBox 22"/>
          <p:cNvSpPr/>
          <p:nvPr/>
        </p:nvSpPr>
        <p:spPr>
          <a:xfrm>
            <a:off x="7890480" y="3413880"/>
            <a:ext cx="12780000" cy="2560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r">
              <a:lnSpc>
                <a:spcPts val="288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Arial Bold"/>
              </a:rPr>
              <a:t>Nome completo da Escola</a:t>
            </a:r>
            <a:endParaRPr b="0" lang="pt-BR" sz="2400" spc="-1" strike="noStrike">
              <a:latin typeface="Arial"/>
            </a:endParaRPr>
          </a:p>
          <a:p>
            <a:pPr algn="r">
              <a:lnSpc>
                <a:spcPts val="288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Nome completo do orientador</a:t>
            </a:r>
            <a:endParaRPr b="0" lang="pt-BR" sz="2400" spc="-1" strike="noStrike">
              <a:latin typeface="Arial"/>
            </a:endParaRPr>
          </a:p>
          <a:p>
            <a:pPr algn="r">
              <a:lnSpc>
                <a:spcPts val="288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Nome completo do coorientador</a:t>
            </a:r>
            <a:endParaRPr b="0" lang="pt-BR" sz="2400" spc="-1" strike="noStrike">
              <a:latin typeface="Arial"/>
            </a:endParaRPr>
          </a:p>
          <a:p>
            <a:pPr algn="r">
              <a:lnSpc>
                <a:spcPts val="288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Nome completo Estudante 1</a:t>
            </a:r>
            <a:endParaRPr b="0" lang="pt-BR" sz="2400" spc="-1" strike="noStrike">
              <a:latin typeface="Arial"/>
            </a:endParaRPr>
          </a:p>
          <a:p>
            <a:pPr algn="r">
              <a:lnSpc>
                <a:spcPts val="288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Nome completo Estudante 2</a:t>
            </a:r>
            <a:endParaRPr b="0" lang="pt-BR" sz="2400" spc="-1" strike="noStrike">
              <a:latin typeface="Arial"/>
            </a:endParaRPr>
          </a:p>
          <a:p>
            <a:pPr algn="r">
              <a:lnSpc>
                <a:spcPts val="288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Nome completo Estudante 3</a:t>
            </a:r>
            <a:endParaRPr b="0" lang="pt-BR" sz="2400" spc="-1" strike="noStrike">
              <a:latin typeface="Arial"/>
            </a:endParaRPr>
          </a:p>
          <a:p>
            <a:pPr algn="r">
              <a:lnSpc>
                <a:spcPts val="288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Nome completo Estudante 4</a:t>
            </a:r>
            <a:endParaRPr b="0" lang="pt-BR" sz="2400" spc="-1" strike="noStrike">
              <a:latin typeface="Arial"/>
            </a:endParaRPr>
          </a:p>
        </p:txBody>
      </p:sp>
      <p:sp>
        <p:nvSpPr>
          <p:cNvPr id="57" name="TextBox 23"/>
          <p:cNvSpPr/>
          <p:nvPr/>
        </p:nvSpPr>
        <p:spPr>
          <a:xfrm>
            <a:off x="2465280" y="3366000"/>
            <a:ext cx="1165608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5760"/>
              </a:lnSpc>
              <a:buNone/>
            </a:pPr>
            <a:r>
              <a:rPr b="0" lang="en-US" sz="4800" spc="-1" strike="noStrike">
                <a:solidFill>
                  <a:srgbClr val="000000"/>
                </a:solidFill>
                <a:latin typeface="Arial Bold"/>
              </a:rPr>
              <a:t>XV Feira de Ciências Campus Bagé</a:t>
            </a:r>
            <a:endParaRPr b="0" lang="pt-BR" sz="4800" spc="-1" strike="noStrike">
              <a:latin typeface="Arial"/>
            </a:endParaRPr>
          </a:p>
        </p:txBody>
      </p:sp>
      <p:sp>
        <p:nvSpPr>
          <p:cNvPr id="58" name="Freeform 25"/>
          <p:cNvSpPr/>
          <p:nvPr/>
        </p:nvSpPr>
        <p:spPr>
          <a:xfrm>
            <a:off x="7012080" y="30068640"/>
            <a:ext cx="2688480" cy="1598040"/>
          </a:xfrm>
          <a:custGeom>
            <a:avLst/>
            <a:gdLst/>
            <a:ahLst/>
            <a:rect l="l" t="t" r="r" b="b"/>
            <a:pathLst>
              <a:path w="2688869" h="1598537">
                <a:moveTo>
                  <a:pt x="0" y="0"/>
                </a:moveTo>
                <a:lnTo>
                  <a:pt x="2688869" y="0"/>
                </a:lnTo>
                <a:lnTo>
                  <a:pt x="2688869" y="1598537"/>
                </a:lnTo>
                <a:lnTo>
                  <a:pt x="0" y="1598537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59" name="Imagem 15" descr="Logotipo&#10;&#10;Descrição gerada automaticamente"/>
          <p:cNvPicPr/>
          <p:nvPr/>
        </p:nvPicPr>
        <p:blipFill>
          <a:blip r:embed="rId9"/>
          <a:stretch/>
        </p:blipFill>
        <p:spPr>
          <a:xfrm>
            <a:off x="-424440" y="-224640"/>
            <a:ext cx="4317120" cy="4317120"/>
          </a:xfrm>
          <a:prstGeom prst="rect">
            <a:avLst/>
          </a:prstGeom>
          <a:ln w="0">
            <a:noFill/>
          </a:ln>
        </p:spPr>
      </p:pic>
      <p:pic>
        <p:nvPicPr>
          <p:cNvPr id="60" name="" descr=""/>
          <p:cNvPicPr/>
          <p:nvPr/>
        </p:nvPicPr>
        <p:blipFill>
          <a:blip r:embed="rId10"/>
          <a:stretch/>
        </p:blipFill>
        <p:spPr>
          <a:xfrm>
            <a:off x="1080000" y="30441600"/>
            <a:ext cx="4540680" cy="12384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Application>LibreOffice/7.3.0.3$Windows_X86_64 LibreOffice_project/0f246aa12d0eee4a0f7adcefbf7c878fc2238db3</Application>
  <AppVersion>15.0000</AppVersion>
  <Words>353</Words>
  <Paragraphs>105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  <dc:creator/>
  <dc:description/>
  <dc:identifier>DAFqgDoRtJ8</dc:identifier>
  <dc:language>pt-BR</dc:language>
  <cp:lastModifiedBy/>
  <dcterms:modified xsi:type="dcterms:W3CDTF">2026-07-22T15:53:48Z</dcterms:modified>
  <cp:revision>4</cp:revision>
  <dc:subject/>
  <dc:title>Modelo pôster IX Feira de Ciências Campus Bagé.ppt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Personalizar</vt:lpwstr>
  </property>
  <property fmtid="{D5CDD505-2E9C-101B-9397-08002B2CF9AE}" pid="3" name="Slides">
    <vt:i4>1</vt:i4>
  </property>
</Properties>
</file>