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1979-0BB0-47AF-996F-6C6BF2B90BF5}" type="datetimeFigureOut">
              <a:rPr lang="pt-BR" smtClean="0"/>
              <a:t>13/05/2019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5B54-A168-4B21-8C10-E7A53D02A9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9689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1979-0BB0-47AF-996F-6C6BF2B90BF5}" type="datetimeFigureOut">
              <a:rPr lang="pt-BR" smtClean="0"/>
              <a:t>13/05/2019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5B54-A168-4B21-8C10-E7A53D02A9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875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1979-0BB0-47AF-996F-6C6BF2B90BF5}" type="datetimeFigureOut">
              <a:rPr lang="pt-BR" smtClean="0"/>
              <a:t>13/05/2019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5B54-A168-4B21-8C10-E7A53D02A9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3385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1979-0BB0-47AF-996F-6C6BF2B90BF5}" type="datetimeFigureOut">
              <a:rPr lang="pt-BR" smtClean="0"/>
              <a:t>13/05/2019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5B54-A168-4B21-8C10-E7A53D02A9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7298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1979-0BB0-47AF-996F-6C6BF2B90BF5}" type="datetimeFigureOut">
              <a:rPr lang="pt-BR" smtClean="0"/>
              <a:t>13/05/2019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5B54-A168-4B21-8C10-E7A53D02A9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0385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1979-0BB0-47AF-996F-6C6BF2B90BF5}" type="datetimeFigureOut">
              <a:rPr lang="pt-BR" smtClean="0"/>
              <a:t>13/05/2019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5B54-A168-4B21-8C10-E7A53D02A9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0132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1979-0BB0-47AF-996F-6C6BF2B90BF5}" type="datetimeFigureOut">
              <a:rPr lang="pt-BR" smtClean="0"/>
              <a:t>13/05/2019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5B54-A168-4B21-8C10-E7A53D02A9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599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1979-0BB0-47AF-996F-6C6BF2B90BF5}" type="datetimeFigureOut">
              <a:rPr lang="pt-BR" smtClean="0"/>
              <a:t>13/05/2019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5B54-A168-4B21-8C10-E7A53D02A9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32720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1979-0BB0-47AF-996F-6C6BF2B90BF5}" type="datetimeFigureOut">
              <a:rPr lang="pt-BR" smtClean="0"/>
              <a:t>13/05/2019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5B54-A168-4B21-8C10-E7A53D02A9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1138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1979-0BB0-47AF-996F-6C6BF2B90BF5}" type="datetimeFigureOut">
              <a:rPr lang="pt-BR" smtClean="0"/>
              <a:t>13/05/2019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55675B54-A168-4B21-8C10-E7A53D02A9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8990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1979-0BB0-47AF-996F-6C6BF2B90BF5}" type="datetimeFigureOut">
              <a:rPr lang="pt-BR" smtClean="0"/>
              <a:t>13/05/2019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5B54-A168-4B21-8C10-E7A53D02A9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8172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1979-0BB0-47AF-996F-6C6BF2B90BF5}" type="datetimeFigureOut">
              <a:rPr lang="pt-BR" smtClean="0"/>
              <a:t>13/05/2019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5B54-A168-4B21-8C10-E7A53D02A9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5428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1979-0BB0-47AF-996F-6C6BF2B90BF5}" type="datetimeFigureOut">
              <a:rPr lang="pt-BR" smtClean="0"/>
              <a:t>13/05/2019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5B54-A168-4B21-8C10-E7A53D02A9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8140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1979-0BB0-47AF-996F-6C6BF2B90BF5}" type="datetimeFigureOut">
              <a:rPr lang="pt-BR" smtClean="0"/>
              <a:t>13/05/2019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5B54-A168-4B21-8C10-E7A53D02A9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8380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1979-0BB0-47AF-996F-6C6BF2B90BF5}" type="datetimeFigureOut">
              <a:rPr lang="pt-BR" smtClean="0"/>
              <a:t>13/05/2019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5B54-A168-4B21-8C10-E7A53D02A9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7547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1979-0BB0-47AF-996F-6C6BF2B90BF5}" type="datetimeFigureOut">
              <a:rPr lang="pt-BR" smtClean="0"/>
              <a:t>13/05/2019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5B54-A168-4B21-8C10-E7A53D02A9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7153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1979-0BB0-47AF-996F-6C6BF2B90BF5}" type="datetimeFigureOut">
              <a:rPr lang="pt-BR" smtClean="0"/>
              <a:t>13/05/2019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5B54-A168-4B21-8C10-E7A53D02A9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4582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9621979-0BB0-47AF-996F-6C6BF2B90BF5}" type="datetimeFigureOut">
              <a:rPr lang="pt-BR" smtClean="0"/>
              <a:t>13/05/2019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5675B54-A168-4B21-8C10-E7A53D02A9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9250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928400" y="787641"/>
            <a:ext cx="8574622" cy="1002524"/>
          </a:xfrm>
        </p:spPr>
        <p:txBody>
          <a:bodyPr>
            <a:noAutofit/>
          </a:bodyPr>
          <a:lstStyle/>
          <a:p>
            <a:pPr algn="l"/>
            <a:r>
              <a:rPr lang="pt-BR" dirty="0">
                <a:latin typeface="Arial" pitchFamily="34" charset="0"/>
                <a:cs typeface="Arial" pitchFamily="34" charset="0"/>
              </a:rPr>
              <a:t>PORTFÓLIO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562341" y="2412166"/>
            <a:ext cx="8157434" cy="4349242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4400" dirty="0">
                <a:ln w="0"/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RESIDÊNCIA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4400" dirty="0">
                <a:ln w="0"/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        PEDAGÓGICA</a:t>
            </a:r>
          </a:p>
          <a:p>
            <a:endParaRPr lang="pt-BR" dirty="0"/>
          </a:p>
          <a:p>
            <a:endParaRPr lang="pt-BR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dirty="0"/>
              <a:t>DENISE ROSA MEDEIROS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dirty="0"/>
              <a:t>roza.de@hotmail.com</a:t>
            </a:r>
          </a:p>
        </p:txBody>
      </p:sp>
    </p:spTree>
    <p:extLst>
      <p:ext uri="{BB962C8B-B14F-4D97-AF65-F5344CB8AC3E}">
        <p14:creationId xmlns:p14="http://schemas.microsoft.com/office/powerpoint/2010/main" val="621370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430" y="309094"/>
            <a:ext cx="6047801" cy="544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448" y="2009104"/>
            <a:ext cx="3412901" cy="40310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13000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97188" y="557012"/>
            <a:ext cx="10018713" cy="576330"/>
          </a:xfrm>
        </p:spPr>
        <p:txBody>
          <a:bodyPr>
            <a:noAutofit/>
          </a:bodyPr>
          <a:lstStyle/>
          <a:p>
            <a:r>
              <a:rPr lang="pt-BR" sz="3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Leitura da Base Nacional Comum Curricular (BNCC) </a:t>
            </a:r>
          </a:p>
        </p:txBody>
      </p:sp>
      <p:sp>
        <p:nvSpPr>
          <p:cNvPr id="4" name="Retângulo 3"/>
          <p:cNvSpPr/>
          <p:nvPr/>
        </p:nvSpPr>
        <p:spPr>
          <a:xfrm>
            <a:off x="1712890" y="1611680"/>
            <a:ext cx="999400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pt-BR" dirty="0"/>
              <a:t> </a:t>
            </a:r>
            <a:r>
              <a:rPr lang="pt-BR" sz="2800" dirty="0"/>
              <a:t>Uma referência nacional  e obrigatória  para a formulação dos currículos dos sistemas e das redes escolares dos estados, distrito federal e municípios.</a:t>
            </a:r>
          </a:p>
          <a:p>
            <a:pPr algn="just">
              <a:buClr>
                <a:srgbClr val="0070C0"/>
              </a:buClr>
              <a:buFont typeface="Wingdings" pitchFamily="2" charset="2"/>
              <a:buChar char="q"/>
            </a:pPr>
            <a:endParaRPr lang="pt-BR" sz="2800" dirty="0"/>
          </a:p>
          <a:p>
            <a:pPr algn="just">
              <a:buClr>
                <a:srgbClr val="0070C0"/>
              </a:buClr>
              <a:buFont typeface="Wingdings" pitchFamily="2" charset="2"/>
              <a:buChar char="q"/>
            </a:pPr>
            <a:endParaRPr lang="pt-BR" sz="2800" dirty="0"/>
          </a:p>
          <a:p>
            <a:pPr marL="285750" indent="-285750" algn="just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pt-BR" sz="2800" dirty="0"/>
              <a:t> Documento que define aprendizagens essenciais que todos os alunos devem desenvolver ao longo da educação básica de forma progressiva e por área de conhecimento</a:t>
            </a:r>
          </a:p>
        </p:txBody>
      </p:sp>
      <p:pic>
        <p:nvPicPr>
          <p:cNvPr id="5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3459" y="5151110"/>
            <a:ext cx="2103437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2729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317160" y="745833"/>
            <a:ext cx="1073967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Leitura do Projeto Político Pedagógico (PPP) da Escola- campo</a:t>
            </a:r>
          </a:p>
          <a:p>
            <a:pPr algn="ctr"/>
            <a:r>
              <a:rPr lang="pt-B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 </a:t>
            </a:r>
          </a:p>
          <a:p>
            <a:pPr algn="ctr"/>
            <a:r>
              <a:rPr lang="pt-B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análise de planos de estudo</a:t>
            </a:r>
            <a:endParaRPr lang="pt-BR" sz="32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330" y="2846230"/>
            <a:ext cx="3921712" cy="2941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847" y="1795284"/>
            <a:ext cx="2103437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331" y="3503054"/>
            <a:ext cx="3949519" cy="2962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96196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189668" y="533228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Artigos Produzidos pelo Grupo</a:t>
            </a:r>
          </a:p>
          <a:p>
            <a:pPr algn="ctr"/>
            <a:br>
              <a:rPr lang="pt-B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pt-BR" sz="32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1519708" y="1511704"/>
            <a:ext cx="9684913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2200" b="1" dirty="0"/>
              <a:t>ANÁLISE DE EIXOS ESTRUTURANTES DA PROPOSTA POLÍTICO PEDAGÓGICA DE UMA ESCOLA ESTADUAL E A BASE NACIONAL COMUM CURRICULAR</a:t>
            </a:r>
          </a:p>
          <a:p>
            <a:endParaRPr lang="pt-BR" sz="22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t-BR" sz="22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2200" b="1" dirty="0"/>
              <a:t> BASE NACIONAL COMUM CURRICULAR E PROJETO POLÍTICO PEDAGÓGICO: ALGUMAS APROXIMAÇÕES ENTRE AS APRENDIZAGENS PROPOSTAS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t-BR" sz="22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t-BR" sz="22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2200" b="1" dirty="0"/>
              <a:t> PROJETO POLÍTICO PEDAGÓGICO VERSUS BASE NACIONAL COMUM CURRICULAR: Um olhar para os Planos de Estudos da área de Matemática</a:t>
            </a:r>
            <a:endParaRPr lang="pt-BR" sz="2200" dirty="0"/>
          </a:p>
          <a:p>
            <a:r>
              <a:rPr lang="pt-BR" sz="2200" b="1" dirty="0"/>
              <a:t> </a:t>
            </a:r>
            <a:endParaRPr lang="pt-BR" sz="22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t-BR" sz="22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t-BR" sz="22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t-BR" b="1" dirty="0"/>
          </a:p>
          <a:p>
            <a:endParaRPr lang="pt-BR" b="1" dirty="0"/>
          </a:p>
          <a:p>
            <a:pPr algn="r"/>
            <a:r>
              <a:rPr lang="pt-BR" sz="1400" dirty="0"/>
              <a:t>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78241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64614" y="503348"/>
            <a:ext cx="10018713" cy="2201215"/>
          </a:xfrm>
        </p:spPr>
        <p:txBody>
          <a:bodyPr/>
          <a:lstStyle/>
          <a:p>
            <a:r>
              <a:rPr lang="pt-BR" altLang="pt-BR" b="1" dirty="0"/>
              <a:t>Etapa III</a:t>
            </a:r>
            <a:r>
              <a:rPr lang="pt-BR" altLang="pt-BR" dirty="0"/>
              <a:t> -  Imersão do residente na escola: devendo contemplar, entre outras atividades, </a:t>
            </a:r>
            <a:r>
              <a:rPr lang="pt-BR" altLang="pt-BR" b="1" dirty="0"/>
              <a:t>regência de sala </a:t>
            </a:r>
            <a:r>
              <a:rPr lang="pt-BR" altLang="pt-BR" dirty="0"/>
              <a:t>de aula e intervenção pedagógica, acompanhadas por um professor da escola com experiência na área de ensino do licenciando e orientada por um docente; (320 h com 100 h de regência efetiva).</a:t>
            </a:r>
          </a:p>
          <a:p>
            <a:endParaRPr lang="pt-BR" dirty="0"/>
          </a:p>
        </p:txBody>
      </p:sp>
      <p:pic>
        <p:nvPicPr>
          <p:cNvPr id="4" name="Google Shape;163;p20"/>
          <p:cNvPicPr preferRelativeResize="0">
            <a:picLocks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957177" y="2598570"/>
            <a:ext cx="5238750" cy="3533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ixaDeTexto 4"/>
          <p:cNvSpPr txBox="1"/>
          <p:nvPr/>
        </p:nvSpPr>
        <p:spPr>
          <a:xfrm rot="19901143">
            <a:off x="8512935" y="3593205"/>
            <a:ext cx="2562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ESCOLA-CAMPO</a:t>
            </a:r>
          </a:p>
          <a:p>
            <a:endParaRPr lang="pt-BR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pt-B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EENSA</a:t>
            </a:r>
          </a:p>
        </p:txBody>
      </p:sp>
    </p:spTree>
    <p:extLst>
      <p:ext uri="{BB962C8B-B14F-4D97-AF65-F5344CB8AC3E}">
        <p14:creationId xmlns:p14="http://schemas.microsoft.com/office/powerpoint/2010/main" val="2688670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361242" y="514013"/>
            <a:ext cx="87783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Algumas atividades desenvolvidas pelos residentes</a:t>
            </a:r>
          </a:p>
        </p:txBody>
      </p:sp>
      <p:pic>
        <p:nvPicPr>
          <p:cNvPr id="5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745" y="1249250"/>
            <a:ext cx="3276953" cy="2305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aixaDeTexto 5"/>
          <p:cNvSpPr txBox="1"/>
          <p:nvPr/>
        </p:nvSpPr>
        <p:spPr>
          <a:xfrm>
            <a:off x="7302322" y="6233375"/>
            <a:ext cx="4633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Práticas no Laboratório de Ciências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617" y="1262129"/>
            <a:ext cx="3185375" cy="2305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5" descr="https://lh3.googleusercontent.com/uLSyql8hObCOiETiXTb28WdhWP5D84tFuCbsSihbAkEsAveTsYrzxqqA26rLMo0pcgqVzU5GA0XmoHFbp484ZdKox0xA2PiMkQSJ0pSoKH_m9usvs6KwWi6IjRdcCcFDeEeEItA8sSOxyFuTCoxoCI1KNyRda4Kh3u_Df6U-T_50ilxm5Y01CyadlS4xsCLn8dM0KglkBFG_d8DjwcKe6YxHOxH5s16zoHPJXdjQj027my6aDhH7hqgKBwBbfwzpwPW4iSjHvo4ygvJigtQz-EUQaqGlvOEXi08bqmU1xgCc4C19D29Jrt9hntMnWPiLyESCYeqe3qAD80cGR9flOZGa5y0UgfwLBtk6zT2G-9vjen_cHXjEMbgjXHRniKVQOPfVMAN1KNGaYp_lbqXQ2Nfxau2bHB-kZGlHh9M9jdQF9OwaWIC_TDCMDjR_KHwPWs9J02qM9WSC1M5mhp2CfAYLrDGtBtkLzgZepizTex8t3n3sdT4EYX1Bdp3Xu7BxVuzcm6qgzNYDZfcl4a_6lxXhUwBRax1rjIn6j4Uw0n5n-AFGHFKApBPXp0zruMtyssCGCdUV_vAUcjdXmGcXqpM1vY1mNgKUMrArb7OoYvAkkiy2caVOZNPAVjkYNUaT7ya2gAgUpLjK9HfX6LyvLAcJXCvzzOme=w876-h657-no"/>
          <p:cNvPicPr>
            <a:picLocks noChangeAspect="1" noChangeArrowheads="1"/>
          </p:cNvPicPr>
          <p:nvPr/>
        </p:nvPicPr>
        <p:blipFill>
          <a:blip r:embed="rId4"/>
          <a:srcRect l="40962" t="40244" r="-1327" b="25263"/>
          <a:stretch>
            <a:fillRect/>
          </a:stretch>
        </p:blipFill>
        <p:spPr bwMode="auto">
          <a:xfrm>
            <a:off x="2709277" y="3979572"/>
            <a:ext cx="4214842" cy="2253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7" descr="https://lh3.googleusercontent.com/zPlm3K5pfLqw7ouxt2_qwf7144s4_eqx065GpiullagRYKN5XzlU5Fnvgw88plxUTSpBfvtSuZPXpXGH8WC0rxHi-liinUCozKiCHNMutiDjaLTNEw-9LGhvHLJumycEW6PreMA6vdryVYsTUwSzubOOCzn4Iegp6VSIg42YMHdPsDdXKh0uCtZ-GjnOEjUhpxw4He9slNWpHWk_uvY1ASI2tn8FAbQPqlDdwvaLiCPvcXDCE7Le5ME8oicMaqc_FkjNae2EjmPjg2pLD5IEFQ4_fC-67vZMPSAD05ftjgRfyonlKRi8BPWfFaWNlBvCxCctI95D-POmbE1nYzPzxOPFj8wF8FnbjKipFNw3WK5H2-pXMrBYyhkhhNBmcWGAymhstxBNGhUfCY07lcpH_sih14yoGbUTqSI9ciZZBMcKLXaHnqteVqs6moqnTozYUlbD--eI153LOPcxKPkXBx18kLxGQbdCv58TOQ6xv5-phDzRaglJzwB3kutUC7jyh9cWX6hnAxlxuq73R2V-iR-a3FED73t7FQmA-VZCx1IRVyGBf7WGuwfisGtxFkuupI9398GPxmK1Q2YqYkFTcuWfFXt_9VI8_oyqnxwhaFaZevdqAD_vGm7wAr26dMYg__vHeW_9jD20w128xWKOLaiQ6y1cSpSg=w293-h220-n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055328">
            <a:off x="7875157" y="4021696"/>
            <a:ext cx="2790825" cy="2095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3" descr="https://lh3.googleusercontent.com/bt7u0t_PXR9-j_QG0RLjzdKBPcTLxSJVe-fVVjO_UQmBgj4S4PxBHmRx_pXbrzLxWmN8pTnKc2OYcdeKHMKRC6Op5bxAVnjF8ed0b-zPqfdWWV6i2fzpUEqjsd3mR6-3-B-aTp0oMp9QCXZR7JTTzhnVR3-T-2oAJEVlPvKnSvY-uZIO7iinnCHtIP-wk-j-qIxPdAgLCugpT_CQik1RCmV5kdFxv4HFvgtmyRCj6ZCtehTiPj3WY5K51rF1ns9T7-6MCAgqNgYaPRaU4ddg8goEEJb4w5rxJD9hk4rHBULsJ48KybDP9P_OZML9X-EQvnowUmdk8rOnfBOR-4a9QdrT3Ggp8J2Mg6fQ0MA0eC405bBmjoNIjBg7wOYVcGBaA2CpMyLdiZdsamL3WVxzmfw-AlrcutiAH5OVwDoBWP4ht2E_xocRCBFnMjYQIAyNaA4oJRUpdhHS4BCP5rJLlJslqqwbHahOB6FlfUPLHhIHNaA7qNwTdX-vC22GP3IpNIZrkTGQ-uHey-LkQg5tTrSJDPOX-7JFwwhTZTKTwFzrghO3602XOR-g09IKHqyY3VxCGcE1HW2nlES_-hpcU9e1r_LZfsKTuskYpw1VL2aKNB2qgR8LY7bqIXOvVUoRI46-R-a9Lo7oBNle-saLlS14Ce5rs-4K=w457-h609-n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207283">
            <a:off x="9068039" y="1073630"/>
            <a:ext cx="2243609" cy="2682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44023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906073" y="539771"/>
            <a:ext cx="98137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Algumas atividades desenvolvidas pelos residentes</a:t>
            </a:r>
          </a:p>
        </p:txBody>
      </p:sp>
      <p:pic>
        <p:nvPicPr>
          <p:cNvPr id="5" name="Picture 5" descr="https://lh3.googleusercontent.com/_KOhZ4G2xpjl6x-usrj5qWTV_lzOWlbpYMrqfB4OAlL6U9L_se2hAejiSGA3VTIe5F40iOH57v0wBwsKlHjpQhtcuGmVf-pzLvyQhOSUOZh28j462U4mhChg0vyLtF1aN1oiyTbwcFA2Oau59Ihof7Xmz9k_v5RPz5U78mo2gWKDJxXPVSFqlpd5oczQHNPwQjPOTcgTKPADJEPdDU99GTd4xquSxg8zfEif31kq1LaqmDY15emHeDRrNhl_sTMjaEpYzxLMPhkoEbx1DrTJyHjePtKQpEAY8ZVqTjrnvdi9J7TPznpjRM75boEVEaojpHEykb8ls0UvZzMGIfU4JgnMI1XLvkK6Jhd5hAPj7ceSeRULX49FRjdv1kymam-KuFZZqlv8DLiiVD0W8zuM497LIyd2rOuma2SlrcK8DA5KlPdW1WdzyvyD82xkIuy5hXPxNfsX0VdVUVL0ApGtQiM_mMeaP8aEZYsZRckgZFFvUYQdJWvPi-rdAo5IXuVAG4YByG24EasHYDEkUS2LJO5w6MHf18kGqc4U3qK1Dxbx1aCDF9frdSvK8hgDBwVhgQo3IK0rRPQHMwtZiVcnC0qDZHg3YyIEPkYyPUVqg2PJ7QFiuzoM5lvLagHFhGYGGNccJoZu22k0qO1x6X2UuBTmXmqE9M2Q=w876-h657-no"/>
          <p:cNvPicPr>
            <a:picLocks noChangeAspect="1" noChangeArrowheads="1"/>
          </p:cNvPicPr>
          <p:nvPr/>
        </p:nvPicPr>
        <p:blipFill>
          <a:blip r:embed="rId2"/>
          <a:srcRect l="22873" b="23757"/>
          <a:stretch>
            <a:fillRect/>
          </a:stretch>
        </p:blipFill>
        <p:spPr bwMode="auto">
          <a:xfrm rot="21031414">
            <a:off x="2064851" y="1696978"/>
            <a:ext cx="2928958" cy="2171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7" descr="https://lh3.googleusercontent.com/jVxAgj8MULCUPdOcRprrbZ_t6yGSHy5-BoG5YPeLVO9q9OTZD8nEeZLjz9Pud0qs2qoOy5f7TsMewD6LPA6gC95SpR7kvRnlCWQL6jse69xko1cjy-OZ5Kq9ITOdIM8lx8SN1ZXXp2hagd1oEVmGkTJtoKUmhih2_PbH9jDV43kTEln5wqcbn1lyTCRly__Wkaw9RKbluNhnN2IIBZTR-tNWTjZfdzEZuitQgpdFwI47hBJJxwJaaGPzUfIkwTPi42PFXhxTbgrowQ7UA_lUxiSDtck7iHTnvwpUjgYN9C24F_fcJ6-aPtQAUOVPVxLNvLFqMFbI3qSqOoeHRsVUPAs2HpFzqt-zULgoHS8nrOxgvwu60HpdkAhlSF_zw_nI-mnaZ5njkdHvG3MiFZG56FMh6CIAF6HEJ2d62rRcEz7FGeUhWT6UOqe2HlVljBEAmff3KBU31RvlaRQU6HUWsCcz7FR4nDyisaAH0qjFPDKOLhmk-5S3WKKTgaQW1jdSc4H33phDYzo_zI3COzTy1kk5n16_SzIcBGZq2bERTq1D2tA4X73k5R8Oo6MebMSvZFZfGWSuzxSCGcknBmMkA6SFH2CJ3tiEZTubBYek-5AjWP9rCza1OFHDBrbLjMMHN2NJaQTpsVVa_KEUhi0BcGO1cLmhvxE5=w876-h657-n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945967">
            <a:off x="3899473" y="4159515"/>
            <a:ext cx="3211941" cy="2408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1" descr="https://lh3.googleusercontent.com/TMQyxFZsrQvb-DsiKz4uHFDrp7uCoxDEtj61nwRhsEimdP4OB1URXP4UZCa2vYld_K5nm09m5FUWpjj96KUSjB7HcJoxAo-BF0UlcnGhJUzESZyGjXV7J_leVbVcEtR_7JQJt4kGrAvOrCJLKU7yw_qVknodQpXmbyO4N2hqW1Hu5K2hTgsyXCdn6ENuw9NoOYixrNRQ3zjPEh2ROclR8-kOW23PnEIa-u-y_yv6F23GEbkgscXQDn_gG7TyvGGotY2D9RSpTaClWjA9PwiTKrdttAuEarcCjzWUua7aDyzi2REklFUzR-BW3TO0_QMQ5e0N3LtevKtk6xwyiw3SyQx4AkCqLqzNyy3Ak8l9UVwMyMoAADHnpQdKeBHImp-JNl2yni_2XgoStBPUh11fE6lTvMWIfPjUFySVDhVUbGm2zIlP_sBI8kzS8lApnqCazMIHiwGGyYLPt2Yg-Nf9Aposkl3HzV-gD_I9a-q0qjUrV4RYSTsW2qOBTn0YtbqNtfaN-1Ki-UJAGwR-DQvdrZM3hvPlAc8Cp8HX055YNz8STo6sPez6H-sGJz-Hbh7xwH9hM_Id6k3XnYCKwmzTu_ff_wRziOLgWUpnbV9O4K4QwRvktVMrruuTn9pfEshwx3IIDmh9-SOFacrr-SNOtGJSLbCSaUgi=w876-h657-n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88067">
            <a:off x="6863010" y="1563451"/>
            <a:ext cx="2961770" cy="2221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aixaDeTexto 7"/>
          <p:cNvSpPr txBox="1"/>
          <p:nvPr/>
        </p:nvSpPr>
        <p:spPr>
          <a:xfrm>
            <a:off x="7759541" y="4223684"/>
            <a:ext cx="359104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dirty="0"/>
              <a:t>Construção de átomos </a:t>
            </a:r>
          </a:p>
          <a:p>
            <a:pPr algn="ctr"/>
            <a:r>
              <a:rPr lang="pt-BR" sz="2800" dirty="0"/>
              <a:t>de </a:t>
            </a:r>
          </a:p>
          <a:p>
            <a:pPr algn="ctr"/>
            <a:r>
              <a:rPr lang="pt-BR" sz="2800" dirty="0"/>
              <a:t>elementos químicos</a:t>
            </a:r>
          </a:p>
        </p:txBody>
      </p:sp>
    </p:spTree>
    <p:extLst>
      <p:ext uri="{BB962C8B-B14F-4D97-AF65-F5344CB8AC3E}">
        <p14:creationId xmlns:p14="http://schemas.microsoft.com/office/powerpoint/2010/main" val="887439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8186" y="410982"/>
            <a:ext cx="87783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Algumas atividades desenvolvidas pelos residentes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5620">
            <a:off x="1526866" y="1403797"/>
            <a:ext cx="3276953" cy="2653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748" y="2730320"/>
            <a:ext cx="3163910" cy="2653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821" y="1352282"/>
            <a:ext cx="2942824" cy="2653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aixaDeTexto 7"/>
          <p:cNvSpPr txBox="1"/>
          <p:nvPr/>
        </p:nvSpPr>
        <p:spPr>
          <a:xfrm rot="20952399">
            <a:off x="2286754" y="4707248"/>
            <a:ext cx="26785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Tabela Periódica </a:t>
            </a:r>
          </a:p>
          <a:p>
            <a:pPr algn="ctr"/>
            <a:r>
              <a:rPr lang="pt-B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Interativa</a:t>
            </a:r>
          </a:p>
        </p:txBody>
      </p:sp>
    </p:spTree>
    <p:extLst>
      <p:ext uri="{BB962C8B-B14F-4D97-AF65-F5344CB8AC3E}">
        <p14:creationId xmlns:p14="http://schemas.microsoft.com/office/powerpoint/2010/main" val="31056370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04598" y="669701"/>
            <a:ext cx="87783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Algumas atividades desenvolvidas pelos residentes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737" y="1777240"/>
            <a:ext cx="4070350" cy="28462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009104" y="5146279"/>
            <a:ext cx="40439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Teste das chamas</a:t>
            </a:r>
          </a:p>
          <a:p>
            <a:pPr algn="ctr"/>
            <a:r>
              <a:rPr lang="pt-BR" dirty="0"/>
              <a:t>e discussão sobre </a:t>
            </a:r>
          </a:p>
          <a:p>
            <a:pPr algn="ctr"/>
            <a:r>
              <a:rPr lang="pt-BR" dirty="0"/>
              <a:t>o comportamento </a:t>
            </a:r>
          </a:p>
          <a:p>
            <a:pPr algn="ctr"/>
            <a:r>
              <a:rPr lang="pt-BR" dirty="0"/>
              <a:t>dos elétrons</a:t>
            </a:r>
          </a:p>
        </p:txBody>
      </p:sp>
      <p:pic>
        <p:nvPicPr>
          <p:cNvPr id="7" name="Imagem 6" descr="2019-05-01.png"/>
          <p:cNvPicPr>
            <a:picLocks noChangeAspect="1"/>
          </p:cNvPicPr>
          <p:nvPr/>
        </p:nvPicPr>
        <p:blipFill>
          <a:blip r:embed="rId3"/>
          <a:srcRect l="42969" t="26377" r="40625" b="40273"/>
          <a:stretch>
            <a:fillRect/>
          </a:stretch>
        </p:blipFill>
        <p:spPr>
          <a:xfrm rot="21209347">
            <a:off x="6635609" y="3839983"/>
            <a:ext cx="2286016" cy="26125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m 7" descr="WhatsApp Image 2019-05-01 at 18.49.07.jpeg"/>
          <p:cNvPicPr>
            <a:picLocks noChangeAspect="1"/>
          </p:cNvPicPr>
          <p:nvPr/>
        </p:nvPicPr>
        <p:blipFill>
          <a:blip r:embed="rId4"/>
          <a:srcRect l="18475" t="17708" r="16620" b="60417"/>
          <a:stretch>
            <a:fillRect/>
          </a:stretch>
        </p:blipFill>
        <p:spPr>
          <a:xfrm rot="485834">
            <a:off x="8284536" y="1495351"/>
            <a:ext cx="3571900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3942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861363" y="694317"/>
            <a:ext cx="87783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Algumas atividades desenvolvidas pelos residentes</a:t>
            </a:r>
          </a:p>
        </p:txBody>
      </p:sp>
      <p:pic>
        <p:nvPicPr>
          <p:cNvPr id="5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72817"/>
            <a:ext cx="3227481" cy="2207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Espaço Reservado para Conteú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515" y="1891980"/>
            <a:ext cx="2677025" cy="3542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974" y="1515240"/>
            <a:ext cx="3811860" cy="4669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aixaDeTexto 7"/>
          <p:cNvSpPr txBox="1"/>
          <p:nvPr/>
        </p:nvSpPr>
        <p:spPr>
          <a:xfrm rot="20395071">
            <a:off x="1594737" y="4866033"/>
            <a:ext cx="29674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Trabalhando</a:t>
            </a:r>
          </a:p>
          <a:p>
            <a:r>
              <a:rPr lang="pt-BR" sz="2400" dirty="0"/>
              <a:t>as propriedades do ar </a:t>
            </a:r>
          </a:p>
        </p:txBody>
      </p:sp>
    </p:spTree>
    <p:extLst>
      <p:ext uri="{BB962C8B-B14F-4D97-AF65-F5344CB8AC3E}">
        <p14:creationId xmlns:p14="http://schemas.microsoft.com/office/powerpoint/2010/main" val="3082798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6998">
            <a:off x="1418761" y="1650211"/>
            <a:ext cx="2541196" cy="3120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tângulo 5"/>
          <p:cNvSpPr/>
          <p:nvPr/>
        </p:nvSpPr>
        <p:spPr>
          <a:xfrm>
            <a:off x="4185635" y="492617"/>
            <a:ext cx="746974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i="1" dirty="0">
                <a:ln w="0"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Sobre a preceptora Denise Rosa Medeiros </a:t>
            </a:r>
          </a:p>
          <a:p>
            <a:pPr algn="just"/>
            <a:endParaRPr lang="pt-BR" sz="2400" i="1" dirty="0">
              <a:ln w="0"/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ahoma" panose="020B0604030504040204" pitchFamily="34" charset="0"/>
            </a:endParaRPr>
          </a:p>
          <a:p>
            <a:pPr algn="just"/>
            <a:endParaRPr lang="pt-BR" b="1" i="1" dirty="0">
              <a:latin typeface="Tahoma" panose="020B0604030504040204" pitchFamily="34" charset="0"/>
            </a:endParaRPr>
          </a:p>
          <a:p>
            <a:pPr algn="just"/>
            <a:r>
              <a:rPr lang="pt-BR" dirty="0">
                <a:latin typeface="Tahoma" panose="020B0604030504040204" pitchFamily="34" charset="0"/>
              </a:rPr>
              <a:t>Atua como professora nas escolas Nossa Senhora da Assunção e Nossa Senhora das Graças;</a:t>
            </a:r>
          </a:p>
          <a:p>
            <a:pPr algn="just"/>
            <a:r>
              <a:rPr lang="pt-BR" dirty="0">
                <a:latin typeface="Tahoma" panose="020B0604030504040204" pitchFamily="34" charset="0"/>
              </a:rPr>
              <a:t> Mestranda do Mestrado profissional em Ensino de Ciências- UNIPAMPA;</a:t>
            </a:r>
          </a:p>
          <a:p>
            <a:pPr algn="just"/>
            <a:r>
              <a:rPr lang="pt-BR" dirty="0">
                <a:latin typeface="Tahoma" panose="020B0604030504040204" pitchFamily="34" charset="0"/>
              </a:rPr>
              <a:t> Especialista em Educação com ênfase em Gestão Educacional- UFSM, Graduada em Ciências Biológicas pela Universidade da Região da Campanha- Urcamp e em Licenciatura em Ciências pela Universidade Federal de Santa Maria- UFSM;</a:t>
            </a:r>
          </a:p>
          <a:p>
            <a:pPr algn="just"/>
            <a:r>
              <a:rPr lang="pt-BR" dirty="0">
                <a:latin typeface="Tahoma" panose="020B0604030504040204" pitchFamily="34" charset="0"/>
              </a:rPr>
              <a:t> Integrante do Projeto de Pesquisa: Atividades Experimentais Investigativas e Resolução de Problemas na Formação Inicial e Continuada de Professores de Ciências da Natureza; Fundamentos para o emprego da metodologia de Resolução de Problemas na Educação Básica; e do Projeto de Extensão: Resolução de Problemas no Ensino de Ciências-UNIPAMPA. Possui experiência na docência na área de Ciências, Biologia, Química e como supervisora do PIBID e Preceptora do Residência Pedagógica, subprojeto Química- UNIPAMPA, Campus Caçapava do Sul.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840145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04598" y="669701"/>
            <a:ext cx="87783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Algumas atividades desenvolvidas pelos residentes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155" y="4354670"/>
            <a:ext cx="3035120" cy="2276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780" y="1445651"/>
            <a:ext cx="3963110" cy="263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716" y="4398136"/>
            <a:ext cx="2919211" cy="2189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767" y="1604683"/>
            <a:ext cx="3086637" cy="2314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ixaDeTexto 6"/>
          <p:cNvSpPr txBox="1"/>
          <p:nvPr/>
        </p:nvSpPr>
        <p:spPr>
          <a:xfrm rot="20209953">
            <a:off x="5531067" y="4734054"/>
            <a:ext cx="27254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Construindo </a:t>
            </a:r>
          </a:p>
          <a:p>
            <a:pPr algn="ctr"/>
            <a:r>
              <a:rPr lang="pt-B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célula comestível</a:t>
            </a:r>
          </a:p>
        </p:txBody>
      </p:sp>
    </p:spTree>
    <p:extLst>
      <p:ext uri="{BB962C8B-B14F-4D97-AF65-F5344CB8AC3E}">
        <p14:creationId xmlns:p14="http://schemas.microsoft.com/office/powerpoint/2010/main" val="4288020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sultado de imagem para residencia pedagogica unipampa"/>
          <p:cNvPicPr>
            <a:picLocks noChangeAspect="1" noChangeArrowheads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" t="14583" r="59570" b="23958"/>
          <a:stretch>
            <a:fillRect/>
          </a:stretch>
        </p:blipFill>
        <p:spPr bwMode="auto">
          <a:xfrm>
            <a:off x="9517487" y="143679"/>
            <a:ext cx="2279561" cy="1452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Resultado de imagem para residencia pedagogica unipampa"/>
          <p:cNvPicPr>
            <a:picLocks noChangeAspect="1" noChangeArrowheads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30" t="31250" r="8006" b="26041"/>
          <a:stretch>
            <a:fillRect/>
          </a:stretch>
        </p:blipFill>
        <p:spPr bwMode="auto">
          <a:xfrm>
            <a:off x="2316299" y="143679"/>
            <a:ext cx="6572250" cy="1267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2316299" y="2013886"/>
            <a:ext cx="948074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pt-BR" dirty="0">
                <a:latin typeface="Arial" pitchFamily="34" charset="0"/>
                <a:cs typeface="Arial" pitchFamily="34" charset="0"/>
              </a:rPr>
              <a:t>É uma das ações que integram a Política Nacional de Formação de Professores e tem por objetivo induzir o aperfeiçoamento da formação prática nos cursos de licenciatura, promovendo a imersão do licenciando na escola de educação básica, a partir da segunda metade de seu curso. Essa imersão deve contemplar, entre outras atividades, regência de sala de aula e intervenção pedagógica, acompanhadas por um professor da escola com experiência na área de ensino do licenciando e orientada por um docente da sua Instituição Formadora.</a:t>
            </a:r>
          </a:p>
          <a:p>
            <a:pPr algn="just" fontAlgn="base">
              <a:lnSpc>
                <a:spcPct val="150000"/>
              </a:lnSpc>
            </a:pPr>
            <a:r>
              <a:rPr lang="pt-BR" dirty="0">
                <a:latin typeface="Arial" pitchFamily="34" charset="0"/>
                <a:cs typeface="Arial" pitchFamily="34" charset="0"/>
              </a:rPr>
              <a:t>A Residência Pedagógica, articulada aos demais programas da Capes compõem a Política Nacional, tem como premissas básicas o entendimento de que a formação de professores nos cursos de licenciatura deve assegurar aos seus egressos, habilidades e competências que lhes permitam realizar um ensino de qualidade nas escolas de educação básica.</a:t>
            </a:r>
          </a:p>
          <a:p>
            <a:pPr algn="just" fontAlgn="base">
              <a:lnSpc>
                <a:spcPct val="150000"/>
              </a:lnSpc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10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341936" y="1766460"/>
            <a:ext cx="3500520" cy="206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pt-BR" altLang="pt-BR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Organização </a:t>
            </a:r>
          </a:p>
          <a:p>
            <a:pPr algn="ctr">
              <a:lnSpc>
                <a:spcPct val="107000"/>
              </a:lnSpc>
            </a:pPr>
            <a:r>
              <a:rPr lang="pt-BR" altLang="pt-BR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</a:p>
          <a:p>
            <a:pPr algn="ctr">
              <a:lnSpc>
                <a:spcPct val="107000"/>
              </a:lnSpc>
            </a:pPr>
            <a:r>
              <a:rPr lang="pt-BR" altLang="pt-BR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Grupo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273" y="695458"/>
            <a:ext cx="7405352" cy="5769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6488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043448" y="2274838"/>
            <a:ext cx="828540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/>
              <a:t>COORDENADORES</a:t>
            </a:r>
            <a:r>
              <a:rPr lang="pt-BR" dirty="0"/>
              <a:t>:  </a:t>
            </a:r>
            <a:r>
              <a:rPr lang="pt-BR" sz="2400" i="1" dirty="0"/>
              <a:t>MARA ELISÂNGELA JAPPE GOI</a:t>
            </a:r>
          </a:p>
          <a:p>
            <a:r>
              <a:rPr lang="pt-BR" sz="2400" i="1" dirty="0"/>
              <a:t>                                                            MARIA ARLITA SILVEIRA SOARES</a:t>
            </a:r>
          </a:p>
          <a:p>
            <a:r>
              <a:rPr lang="pt-BR" sz="2400" i="1" dirty="0"/>
              <a:t>                                                            ÂNGELO SCHINEIDER </a:t>
            </a:r>
          </a:p>
          <a:p>
            <a:r>
              <a:rPr lang="pt-BR" sz="2400" i="1" dirty="0"/>
              <a:t>                                             </a:t>
            </a:r>
          </a:p>
          <a:p>
            <a:endParaRPr lang="pt-BR" i="1" dirty="0"/>
          </a:p>
          <a:p>
            <a:endParaRPr lang="pt-BR" i="1" dirty="0"/>
          </a:p>
          <a:p>
            <a:r>
              <a:rPr lang="pt-BR" sz="3200" b="1" dirty="0"/>
              <a:t>PRECEPTORA</a:t>
            </a:r>
            <a:r>
              <a:rPr lang="pt-BR" i="1" dirty="0"/>
              <a:t>: </a:t>
            </a:r>
            <a:r>
              <a:rPr lang="pt-BR" sz="2400" i="1" dirty="0"/>
              <a:t>DENISE ROSA MEDEIROS </a:t>
            </a:r>
          </a:p>
        </p:txBody>
      </p:sp>
      <p:pic>
        <p:nvPicPr>
          <p:cNvPr id="6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786" y="485294"/>
            <a:ext cx="2382871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1712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017690" y="484675"/>
            <a:ext cx="959905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3600" b="1" dirty="0"/>
              <a:t>ETAPAS DO RESIDÊNCIA PEDAGÓGICA</a:t>
            </a:r>
          </a:p>
          <a:p>
            <a:pPr algn="just"/>
            <a:r>
              <a:rPr lang="pt-BR" altLang="pt-BR" sz="3600" b="1" dirty="0"/>
              <a:t>Etapa I-</a:t>
            </a:r>
            <a:r>
              <a:rPr lang="pt-BR" altLang="pt-BR" sz="3600" dirty="0"/>
              <a:t> </a:t>
            </a:r>
          </a:p>
          <a:p>
            <a:pPr marL="457200" indent="-457200" algn="just">
              <a:buFontTx/>
              <a:buChar char="-"/>
            </a:pPr>
            <a:r>
              <a:rPr lang="pt-BR" altLang="pt-BR" sz="2800" dirty="0"/>
              <a:t>Abertura e encontro do subprojeto- 14/08</a:t>
            </a:r>
          </a:p>
          <a:p>
            <a:pPr marL="457200" indent="-457200" algn="just">
              <a:buFontTx/>
              <a:buChar char="-"/>
            </a:pPr>
            <a:r>
              <a:rPr lang="pt-BR" altLang="pt-BR" sz="2800" dirty="0"/>
              <a:t>Curso de formação dos Preceptores e Residentes </a:t>
            </a:r>
          </a:p>
          <a:p>
            <a:pPr algn="just"/>
            <a:r>
              <a:rPr lang="pt-BR" altLang="pt-BR" sz="2800" dirty="0"/>
              <a:t>( Referencial: Selma Garrido Pimenta e Lima);</a:t>
            </a:r>
          </a:p>
          <a:p>
            <a:pPr marL="457200" indent="-457200" algn="just">
              <a:buFontTx/>
              <a:buChar char="-"/>
            </a:pPr>
            <a:endParaRPr lang="pt-BR" altLang="pt-BR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048" y="2817234"/>
            <a:ext cx="9852338" cy="39280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9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648496" y="414151"/>
            <a:ext cx="103030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dirty="0"/>
              <a:t>- </a:t>
            </a:r>
            <a:r>
              <a:rPr lang="pt-BR" altLang="pt-BR" sz="3200" dirty="0"/>
              <a:t>Leitura e apresentação do livro “</a:t>
            </a:r>
            <a:r>
              <a:rPr lang="pt-BR" altLang="pt-B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ESTÁGIO COM PESQUISA</a:t>
            </a:r>
            <a:r>
              <a:rPr lang="pt-BR" altLang="pt-BR" sz="3200" dirty="0"/>
              <a:t>” de:  </a:t>
            </a:r>
            <a:r>
              <a:rPr lang="pt-B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EVANDRO GHEDIN </a:t>
            </a:r>
            <a:br>
              <a:rPr lang="pt-B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pt-B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ELISANGELA S. DE OLIVEIRA </a:t>
            </a:r>
            <a:br>
              <a:rPr lang="pt-B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pt-B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WHASGTHON A. DE ALMEIDA   -  pelas Coordenadoras</a:t>
            </a:r>
          </a:p>
          <a:p>
            <a:pPr lvl="0" algn="just"/>
            <a:endParaRPr lang="pt-BR" sz="3200" b="1" dirty="0"/>
          </a:p>
        </p:txBody>
      </p:sp>
      <p:pic>
        <p:nvPicPr>
          <p:cNvPr id="5" name="Picture 8" descr="Resultado de imagem para Capa do livro estÃ¡gio com pesqui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045" y="2408350"/>
            <a:ext cx="2930435" cy="3928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967" y="2369714"/>
            <a:ext cx="4972025" cy="4056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96865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286555"/>
            <a:ext cx="10018713" cy="602087"/>
          </a:xfrm>
        </p:spPr>
        <p:txBody>
          <a:bodyPr>
            <a:normAutofit fontScale="90000"/>
          </a:bodyPr>
          <a:lstStyle/>
          <a:p>
            <a:r>
              <a:rPr lang="pt-B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Apresentações dos Capítulos- pelos residentes</a:t>
            </a:r>
          </a:p>
        </p:txBody>
      </p:sp>
      <p:pic>
        <p:nvPicPr>
          <p:cNvPr id="4" name="Espaço Reservado para Conteúdo 3" descr="20180830_174830_HDR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 rot="21149832">
            <a:off x="7068121" y="1339516"/>
            <a:ext cx="3280597" cy="22012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Espaço Reservado para Conteúdo 3" descr="20180906_155204_HD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739168" y="1299759"/>
            <a:ext cx="2975302" cy="22304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4" descr="20180906_155815_HDR.jpg"/>
          <p:cNvPicPr>
            <a:picLocks noChangeAspect="1"/>
          </p:cNvPicPr>
          <p:nvPr/>
        </p:nvPicPr>
        <p:blipFill>
          <a:blip r:embed="rId4"/>
          <a:srcRect t="28735" r="13792"/>
          <a:stretch>
            <a:fillRect/>
          </a:stretch>
        </p:blipFill>
        <p:spPr bwMode="auto">
          <a:xfrm rot="20875074">
            <a:off x="3353697" y="3938206"/>
            <a:ext cx="3571875" cy="2214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m 4" descr="20180927_161156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021274">
            <a:off x="8118463" y="3900778"/>
            <a:ext cx="3428663" cy="23183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65190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867437" y="626423"/>
            <a:ext cx="980082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altLang="pt-BR" sz="2800" b="1" dirty="0"/>
              <a:t>Etapa II: Ambientação do/a residente na escola-campo (60h)</a:t>
            </a:r>
          </a:p>
          <a:p>
            <a:pPr algn="just"/>
            <a:endParaRPr lang="pt-BR" altLang="pt-BR" sz="2000" b="1" dirty="0"/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t-BR" altLang="pt-BR" sz="2400" dirty="0"/>
              <a:t>Planejamento de atividades pelos residentes;  </a:t>
            </a:r>
          </a:p>
          <a:p>
            <a:pPr algn="just">
              <a:lnSpc>
                <a:spcPct val="150000"/>
              </a:lnSpc>
            </a:pPr>
            <a:endParaRPr lang="pt-BR" altLang="pt-BR" sz="2400" dirty="0"/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t-BR" altLang="pt-BR" sz="2400" dirty="0"/>
              <a:t>Estudo do e-book Direitos à aprendizagem e ao desenvolvimento na Educação Básica: Subsídios ao currículo Nacional (BONINI, A.; DUCK, I. F.; BARRA. E. S. O. (</a:t>
            </a:r>
            <a:r>
              <a:rPr lang="pt-BR" altLang="pt-BR" sz="2400" dirty="0" err="1"/>
              <a:t>org</a:t>
            </a:r>
            <a:r>
              <a:rPr lang="pt-BR" altLang="pt-BR" sz="2400" dirty="0"/>
              <a:t>);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pt-BR" altLang="pt-BR" sz="2400" dirty="0"/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t-BR" altLang="pt-BR" sz="2400" dirty="0"/>
              <a:t>Estudo do contexto educacional com diagnóstico da realidade escolar a partir de levantamento de dados realizado na escola-campo.</a:t>
            </a:r>
          </a:p>
        </p:txBody>
      </p:sp>
      <p:pic>
        <p:nvPicPr>
          <p:cNvPr id="5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822" y="1308682"/>
            <a:ext cx="2103437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62575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e">
  <a:themeElements>
    <a:clrScheme name="Laranja Amarelo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aralaxe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x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238</TotalTime>
  <Words>715</Words>
  <Application>Microsoft Office PowerPoint</Application>
  <PresentationFormat>Widescreen</PresentationFormat>
  <Paragraphs>87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5" baseType="lpstr">
      <vt:lpstr>Arial</vt:lpstr>
      <vt:lpstr>Corbel</vt:lpstr>
      <vt:lpstr>Tahoma</vt:lpstr>
      <vt:lpstr>Wingdings</vt:lpstr>
      <vt:lpstr>Paralaxe</vt:lpstr>
      <vt:lpstr>PORTFÓLIO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Apresentações dos Capítulos- pelos residentes</vt:lpstr>
      <vt:lpstr>Apresentação do PowerPoint</vt:lpstr>
      <vt:lpstr>Apresentação do PowerPoint</vt:lpstr>
      <vt:lpstr>Leitura da Base Nacional Comum Curricular (BNCC)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PORTFÓLIO</dc:title>
  <dc:creator>Denise</dc:creator>
  <cp:lastModifiedBy>avaliador</cp:lastModifiedBy>
  <cp:revision>27</cp:revision>
  <dcterms:created xsi:type="dcterms:W3CDTF">2019-05-12T19:34:26Z</dcterms:created>
  <dcterms:modified xsi:type="dcterms:W3CDTF">2019-05-13T14:02:34Z</dcterms:modified>
</cp:coreProperties>
</file>